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88" r:id="rId4"/>
    <p:sldId id="289" r:id="rId5"/>
    <p:sldId id="260" r:id="rId6"/>
    <p:sldId id="262" r:id="rId7"/>
    <p:sldId id="287" r:id="rId8"/>
    <p:sldId id="283" r:id="rId9"/>
    <p:sldId id="265" r:id="rId10"/>
    <p:sldId id="266" r:id="rId11"/>
    <p:sldId id="271" r:id="rId12"/>
    <p:sldId id="272" r:id="rId13"/>
    <p:sldId id="290" r:id="rId14"/>
    <p:sldId id="286" r:id="rId15"/>
    <p:sldId id="274" r:id="rId16"/>
    <p:sldId id="280" r:id="rId17"/>
    <p:sldId id="282" r:id="rId18"/>
    <p:sldId id="294" r:id="rId19"/>
    <p:sldId id="387" r:id="rId20"/>
    <p:sldId id="291" r:id="rId21"/>
    <p:sldId id="297" r:id="rId22"/>
    <p:sldId id="399" r:id="rId23"/>
    <p:sldId id="296" r:id="rId24"/>
    <p:sldId id="395" r:id="rId25"/>
    <p:sldId id="396" r:id="rId26"/>
    <p:sldId id="397" r:id="rId27"/>
    <p:sldId id="398" r:id="rId28"/>
    <p:sldId id="388" r:id="rId29"/>
    <p:sldId id="389" r:id="rId30"/>
    <p:sldId id="390" r:id="rId31"/>
    <p:sldId id="298" r:id="rId32"/>
    <p:sldId id="391" r:id="rId33"/>
    <p:sldId id="392" r:id="rId34"/>
    <p:sldId id="393" r:id="rId35"/>
    <p:sldId id="39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EAI au CHU de CAEN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dLbls>
          <c:showLegendKey val="0"/>
          <c:showVal val="0"/>
          <c:showCatName val="0"/>
          <c:showSerName val="0"/>
          <c:showPercent val="0"/>
          <c:showBubbleSize val="0"/>
        </c:dLbls>
        <c:gapWidth val="150"/>
        <c:shape val="box"/>
        <c:axId val="1577682016"/>
        <c:axId val="1574483888"/>
        <c:axId val="0"/>
      </c:bar3DChart>
      <c:catAx>
        <c:axId val="15776820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74483888"/>
        <c:crosses val="autoZero"/>
        <c:auto val="1"/>
        <c:lblAlgn val="ctr"/>
        <c:lblOffset val="100"/>
        <c:noMultiLvlLbl val="0"/>
      </c:catAx>
      <c:valAx>
        <c:axId val="157448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77682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EAI au CHU de CAEN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rgbClr val="92D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tableaux!$J$15:$J$21</c:f>
              <c:numCache>
                <c:formatCode>General</c:formatCode>
                <c:ptCount val="7"/>
                <c:pt idx="0">
                  <c:v>2012</c:v>
                </c:pt>
                <c:pt idx="1">
                  <c:v>2013</c:v>
                </c:pt>
                <c:pt idx="2">
                  <c:v>2014</c:v>
                </c:pt>
                <c:pt idx="3">
                  <c:v>2015</c:v>
                </c:pt>
                <c:pt idx="4">
                  <c:v>2016</c:v>
                </c:pt>
                <c:pt idx="5">
                  <c:v>2017</c:v>
                </c:pt>
                <c:pt idx="6">
                  <c:v>2018</c:v>
                </c:pt>
              </c:numCache>
            </c:numRef>
          </c:cat>
          <c:val>
            <c:numRef>
              <c:f>tableaux!$K$15:$K$21</c:f>
              <c:numCache>
                <c:formatCode>General</c:formatCode>
                <c:ptCount val="7"/>
                <c:pt idx="0">
                  <c:v>9</c:v>
                </c:pt>
                <c:pt idx="1">
                  <c:v>9</c:v>
                </c:pt>
                <c:pt idx="2">
                  <c:v>14</c:v>
                </c:pt>
                <c:pt idx="3">
                  <c:v>12</c:v>
                </c:pt>
                <c:pt idx="4">
                  <c:v>9</c:v>
                </c:pt>
                <c:pt idx="5">
                  <c:v>12</c:v>
                </c:pt>
                <c:pt idx="6">
                  <c:v>19</c:v>
                </c:pt>
              </c:numCache>
            </c:numRef>
          </c:val>
          <c:extLst>
            <c:ext xmlns:c16="http://schemas.microsoft.com/office/drawing/2014/chart" uri="{C3380CC4-5D6E-409C-BE32-E72D297353CC}">
              <c16:uniqueId val="{00000000-70F2-4080-8B2C-E9735CE575E5}"/>
            </c:ext>
          </c:extLst>
        </c:ser>
        <c:dLbls>
          <c:showLegendKey val="0"/>
          <c:showVal val="0"/>
          <c:showCatName val="0"/>
          <c:showSerName val="0"/>
          <c:showPercent val="0"/>
          <c:showBubbleSize val="0"/>
        </c:dLbls>
        <c:gapWidth val="150"/>
        <c:shape val="box"/>
        <c:axId val="1577682016"/>
        <c:axId val="1574483888"/>
        <c:axId val="0"/>
      </c:bar3DChart>
      <c:catAx>
        <c:axId val="15776820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74483888"/>
        <c:crosses val="autoZero"/>
        <c:auto val="1"/>
        <c:lblAlgn val="ctr"/>
        <c:lblOffset val="100"/>
        <c:noMultiLvlLbl val="0"/>
      </c:catAx>
      <c:valAx>
        <c:axId val="157448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77682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349AB-DA24-41E7-B14F-08402987722F}" type="doc">
      <dgm:prSet loTypeId="urn:microsoft.com/office/officeart/2005/8/layout/gear1" loCatId="process" qsTypeId="urn:microsoft.com/office/officeart/2005/8/quickstyle/3d3" qsCatId="3D" csTypeId="urn:microsoft.com/office/officeart/2005/8/colors/accent1_2" csCatId="accent1" phldr="1"/>
      <dgm:spPr/>
      <dgm:t>
        <a:bodyPr/>
        <a:lstStyle/>
        <a:p>
          <a:endParaRPr lang="fr-FR"/>
        </a:p>
      </dgm:t>
    </dgm:pt>
    <dgm:pt modelId="{BF82C33F-D952-4C8C-A85D-9D732C363F3B}">
      <dgm:prSet phldrT="[Texte]"/>
      <dgm:spPr/>
      <dgm:t>
        <a:bodyPr/>
        <a:lstStyle/>
        <a:p>
          <a:r>
            <a:rPr lang="fr-FR" b="1" dirty="0"/>
            <a:t>p9</a:t>
          </a:r>
          <a:r>
            <a:rPr lang="fr-FR" dirty="0"/>
            <a:t>16</a:t>
          </a:r>
        </a:p>
      </dgm:t>
    </dgm:pt>
    <dgm:pt modelId="{DB1D9E42-EF4A-4F7D-8B46-70B07279020A}" type="parTrans" cxnId="{9EEB9827-CDDC-4D15-A66A-B2CE388EEBB4}">
      <dgm:prSet/>
      <dgm:spPr/>
      <dgm:t>
        <a:bodyPr/>
        <a:lstStyle/>
        <a:p>
          <a:endParaRPr lang="fr-FR"/>
        </a:p>
      </dgm:t>
    </dgm:pt>
    <dgm:pt modelId="{6B792D1D-0073-4693-9075-F3B6BC72C92C}" type="sibTrans" cxnId="{9EEB9827-CDDC-4D15-A66A-B2CE388EEBB4}">
      <dgm:prSet/>
      <dgm:spPr/>
      <dgm:t>
        <a:bodyPr/>
        <a:lstStyle/>
        <a:p>
          <a:endParaRPr lang="fr-FR"/>
        </a:p>
      </dgm:t>
    </dgm:pt>
    <dgm:pt modelId="{B1097F62-4310-4970-B90A-31782DE20639}">
      <dgm:prSet phldrT="[Texte]"/>
      <dgm:spPr/>
      <dgm:t>
        <a:bodyPr/>
        <a:lstStyle/>
        <a:p>
          <a:r>
            <a:rPr lang="fr-FR"/>
            <a:t>p210</a:t>
          </a:r>
        </a:p>
      </dgm:t>
    </dgm:pt>
    <dgm:pt modelId="{5A6D0D15-0A92-457E-BD21-D13F080666BC}" type="parTrans" cxnId="{87998E1F-2969-422E-A703-34F7BE857B3E}">
      <dgm:prSet/>
      <dgm:spPr/>
      <dgm:t>
        <a:bodyPr/>
        <a:lstStyle/>
        <a:p>
          <a:endParaRPr lang="fr-FR"/>
        </a:p>
      </dgm:t>
    </dgm:pt>
    <dgm:pt modelId="{70346592-C8EE-4328-B8A3-B10755164E72}" type="sibTrans" cxnId="{87998E1F-2969-422E-A703-34F7BE857B3E}">
      <dgm:prSet/>
      <dgm:spPr/>
      <dgm:t>
        <a:bodyPr/>
        <a:lstStyle/>
        <a:p>
          <a:endParaRPr lang="fr-FR"/>
        </a:p>
      </dgm:t>
    </dgm:pt>
    <dgm:pt modelId="{8C89877E-D90D-4A15-B1FA-A031F638FB06}">
      <dgm:prSet phldrT="[Texte]"/>
      <dgm:spPr/>
      <dgm:t>
        <a:bodyPr/>
        <a:lstStyle/>
        <a:p>
          <a:r>
            <a:rPr lang="fr-FR"/>
            <a:t>p80</a:t>
          </a:r>
        </a:p>
      </dgm:t>
    </dgm:pt>
    <dgm:pt modelId="{6BA2383D-BB28-44A7-80A1-D81AA23578CC}" type="parTrans" cxnId="{75566E88-827F-4C25-9505-A6E888B228F6}">
      <dgm:prSet/>
      <dgm:spPr/>
      <dgm:t>
        <a:bodyPr/>
        <a:lstStyle/>
        <a:p>
          <a:endParaRPr lang="fr-FR"/>
        </a:p>
      </dgm:t>
    </dgm:pt>
    <dgm:pt modelId="{6AD1D029-8BD7-40F3-801E-629BA1F88B23}" type="sibTrans" cxnId="{75566E88-827F-4C25-9505-A6E888B228F6}">
      <dgm:prSet/>
      <dgm:spPr/>
      <dgm:t>
        <a:bodyPr/>
        <a:lstStyle/>
        <a:p>
          <a:endParaRPr lang="fr-FR"/>
        </a:p>
      </dgm:t>
    </dgm:pt>
    <dgm:pt modelId="{281025B1-5E16-493F-B0F7-EF598D7D18FC}">
      <dgm:prSet phldrT="[Texte]"/>
      <dgm:spPr/>
      <dgm:t>
        <a:bodyPr/>
        <a:lstStyle/>
        <a:p>
          <a:endParaRPr lang="fr-FR"/>
        </a:p>
      </dgm:t>
    </dgm:pt>
    <dgm:pt modelId="{EF7BDEE3-7A00-4C79-8A63-DBFD043C9FFB}" type="parTrans" cxnId="{98D64A3F-7B83-4540-9362-60407FA51379}">
      <dgm:prSet/>
      <dgm:spPr/>
      <dgm:t>
        <a:bodyPr/>
        <a:lstStyle/>
        <a:p>
          <a:endParaRPr lang="fr-FR"/>
        </a:p>
      </dgm:t>
    </dgm:pt>
    <dgm:pt modelId="{D6FA8F0E-F68D-4F9B-8913-56581CEE4407}" type="sibTrans" cxnId="{98D64A3F-7B83-4540-9362-60407FA51379}">
      <dgm:prSet/>
      <dgm:spPr/>
      <dgm:t>
        <a:bodyPr/>
        <a:lstStyle/>
        <a:p>
          <a:endParaRPr lang="fr-FR"/>
        </a:p>
      </dgm:t>
    </dgm:pt>
    <dgm:pt modelId="{298523BF-2F0C-4FA8-B31B-25E61F88B067}" type="pres">
      <dgm:prSet presAssocID="{13F349AB-DA24-41E7-B14F-08402987722F}" presName="composite" presStyleCnt="0">
        <dgm:presLayoutVars>
          <dgm:chMax val="3"/>
          <dgm:animLvl val="lvl"/>
          <dgm:resizeHandles val="exact"/>
        </dgm:presLayoutVars>
      </dgm:prSet>
      <dgm:spPr/>
      <dgm:t>
        <a:bodyPr/>
        <a:lstStyle/>
        <a:p>
          <a:endParaRPr lang="fr-FR"/>
        </a:p>
      </dgm:t>
    </dgm:pt>
    <dgm:pt modelId="{6DB69930-1965-4D4A-BCB1-4B1B3FAE24F1}" type="pres">
      <dgm:prSet presAssocID="{BF82C33F-D952-4C8C-A85D-9D732C363F3B}" presName="gear1" presStyleLbl="node1" presStyleIdx="0" presStyleCnt="3" custLinFactNeighborX="1414" custLinFactNeighborY="6667">
        <dgm:presLayoutVars>
          <dgm:chMax val="1"/>
          <dgm:bulletEnabled val="1"/>
        </dgm:presLayoutVars>
      </dgm:prSet>
      <dgm:spPr/>
      <dgm:t>
        <a:bodyPr/>
        <a:lstStyle/>
        <a:p>
          <a:endParaRPr lang="fr-FR"/>
        </a:p>
      </dgm:t>
    </dgm:pt>
    <dgm:pt modelId="{AF937D0B-3302-4077-9AEB-407E8A79BAC7}" type="pres">
      <dgm:prSet presAssocID="{BF82C33F-D952-4C8C-A85D-9D732C363F3B}" presName="gear1srcNode" presStyleLbl="node1" presStyleIdx="0" presStyleCnt="3"/>
      <dgm:spPr/>
      <dgm:t>
        <a:bodyPr/>
        <a:lstStyle/>
        <a:p>
          <a:endParaRPr lang="fr-FR"/>
        </a:p>
      </dgm:t>
    </dgm:pt>
    <dgm:pt modelId="{91C21353-BF46-474A-9838-70B94E760B75}" type="pres">
      <dgm:prSet presAssocID="{BF82C33F-D952-4C8C-A85D-9D732C363F3B}" presName="gear1dstNode" presStyleLbl="node1" presStyleIdx="0" presStyleCnt="3"/>
      <dgm:spPr/>
      <dgm:t>
        <a:bodyPr/>
        <a:lstStyle/>
        <a:p>
          <a:endParaRPr lang="fr-FR"/>
        </a:p>
      </dgm:t>
    </dgm:pt>
    <dgm:pt modelId="{F775F1A9-86A5-442F-ABB6-9E5BC6CFA8D4}" type="pres">
      <dgm:prSet presAssocID="{B1097F62-4310-4970-B90A-31782DE20639}" presName="gear2" presStyleLbl="node1" presStyleIdx="1" presStyleCnt="3">
        <dgm:presLayoutVars>
          <dgm:chMax val="1"/>
          <dgm:bulletEnabled val="1"/>
        </dgm:presLayoutVars>
      </dgm:prSet>
      <dgm:spPr/>
      <dgm:t>
        <a:bodyPr/>
        <a:lstStyle/>
        <a:p>
          <a:endParaRPr lang="fr-FR"/>
        </a:p>
      </dgm:t>
    </dgm:pt>
    <dgm:pt modelId="{EBC3DCD5-C505-4088-B4FF-E6235EA2AC3B}" type="pres">
      <dgm:prSet presAssocID="{B1097F62-4310-4970-B90A-31782DE20639}" presName="gear2srcNode" presStyleLbl="node1" presStyleIdx="1" presStyleCnt="3"/>
      <dgm:spPr/>
      <dgm:t>
        <a:bodyPr/>
        <a:lstStyle/>
        <a:p>
          <a:endParaRPr lang="fr-FR"/>
        </a:p>
      </dgm:t>
    </dgm:pt>
    <dgm:pt modelId="{DA98722A-C583-45ED-901D-7544B997441E}" type="pres">
      <dgm:prSet presAssocID="{B1097F62-4310-4970-B90A-31782DE20639}" presName="gear2dstNode" presStyleLbl="node1" presStyleIdx="1" presStyleCnt="3"/>
      <dgm:spPr/>
      <dgm:t>
        <a:bodyPr/>
        <a:lstStyle/>
        <a:p>
          <a:endParaRPr lang="fr-FR"/>
        </a:p>
      </dgm:t>
    </dgm:pt>
    <dgm:pt modelId="{2A5AC9BA-17D9-482D-9C58-EE4A6D4A3589}" type="pres">
      <dgm:prSet presAssocID="{8C89877E-D90D-4A15-B1FA-A031F638FB06}" presName="gear3" presStyleLbl="node1" presStyleIdx="2" presStyleCnt="3"/>
      <dgm:spPr/>
      <dgm:t>
        <a:bodyPr/>
        <a:lstStyle/>
        <a:p>
          <a:endParaRPr lang="fr-FR"/>
        </a:p>
      </dgm:t>
    </dgm:pt>
    <dgm:pt modelId="{7E55674A-2E76-499B-9201-0E7E2C2755E3}" type="pres">
      <dgm:prSet presAssocID="{8C89877E-D90D-4A15-B1FA-A031F638FB06}" presName="gear3tx" presStyleLbl="node1" presStyleIdx="2" presStyleCnt="3">
        <dgm:presLayoutVars>
          <dgm:chMax val="1"/>
          <dgm:bulletEnabled val="1"/>
        </dgm:presLayoutVars>
      </dgm:prSet>
      <dgm:spPr/>
      <dgm:t>
        <a:bodyPr/>
        <a:lstStyle/>
        <a:p>
          <a:endParaRPr lang="fr-FR"/>
        </a:p>
      </dgm:t>
    </dgm:pt>
    <dgm:pt modelId="{E586D466-096A-4C96-978B-9046CF8B1EBD}" type="pres">
      <dgm:prSet presAssocID="{8C89877E-D90D-4A15-B1FA-A031F638FB06}" presName="gear3srcNode" presStyleLbl="node1" presStyleIdx="2" presStyleCnt="3"/>
      <dgm:spPr/>
      <dgm:t>
        <a:bodyPr/>
        <a:lstStyle/>
        <a:p>
          <a:endParaRPr lang="fr-FR"/>
        </a:p>
      </dgm:t>
    </dgm:pt>
    <dgm:pt modelId="{5D5B88CF-8A5A-4B96-81DC-E6019058F827}" type="pres">
      <dgm:prSet presAssocID="{8C89877E-D90D-4A15-B1FA-A031F638FB06}" presName="gear3dstNode" presStyleLbl="node1" presStyleIdx="2" presStyleCnt="3"/>
      <dgm:spPr/>
      <dgm:t>
        <a:bodyPr/>
        <a:lstStyle/>
        <a:p>
          <a:endParaRPr lang="fr-FR"/>
        </a:p>
      </dgm:t>
    </dgm:pt>
    <dgm:pt modelId="{14C2CF59-3FE5-470A-A671-3A734CD1130F}" type="pres">
      <dgm:prSet presAssocID="{6B792D1D-0073-4693-9075-F3B6BC72C92C}" presName="connector1" presStyleLbl="sibTrans2D1" presStyleIdx="0" presStyleCnt="3"/>
      <dgm:spPr/>
      <dgm:t>
        <a:bodyPr/>
        <a:lstStyle/>
        <a:p>
          <a:endParaRPr lang="fr-FR"/>
        </a:p>
      </dgm:t>
    </dgm:pt>
    <dgm:pt modelId="{18D8D74E-2367-4810-92CA-797C787DE0E8}" type="pres">
      <dgm:prSet presAssocID="{70346592-C8EE-4328-B8A3-B10755164E72}" presName="connector2" presStyleLbl="sibTrans2D1" presStyleIdx="1" presStyleCnt="3"/>
      <dgm:spPr/>
      <dgm:t>
        <a:bodyPr/>
        <a:lstStyle/>
        <a:p>
          <a:endParaRPr lang="fr-FR"/>
        </a:p>
      </dgm:t>
    </dgm:pt>
    <dgm:pt modelId="{5A522D99-B503-4E1C-8D27-A5208E8DE659}" type="pres">
      <dgm:prSet presAssocID="{6AD1D029-8BD7-40F3-801E-629BA1F88B23}" presName="connector3" presStyleLbl="sibTrans2D1" presStyleIdx="2" presStyleCnt="3"/>
      <dgm:spPr/>
      <dgm:t>
        <a:bodyPr/>
        <a:lstStyle/>
        <a:p>
          <a:endParaRPr lang="fr-FR"/>
        </a:p>
      </dgm:t>
    </dgm:pt>
  </dgm:ptLst>
  <dgm:cxnLst>
    <dgm:cxn modelId="{31F84BF0-9F5C-4D2E-92B5-625CAD6A3B4A}" type="presOf" srcId="{6B792D1D-0073-4693-9075-F3B6BC72C92C}" destId="{14C2CF59-3FE5-470A-A671-3A734CD1130F}" srcOrd="0" destOrd="0" presId="urn:microsoft.com/office/officeart/2005/8/layout/gear1"/>
    <dgm:cxn modelId="{93CE275B-9FE2-440A-BDC4-9CB17A408164}" type="presOf" srcId="{B1097F62-4310-4970-B90A-31782DE20639}" destId="{DA98722A-C583-45ED-901D-7544B997441E}" srcOrd="2" destOrd="0" presId="urn:microsoft.com/office/officeart/2005/8/layout/gear1"/>
    <dgm:cxn modelId="{C78E4A3B-7B5D-4C4C-AC2F-E3E8A5E819FD}" type="presOf" srcId="{8C89877E-D90D-4A15-B1FA-A031F638FB06}" destId="{E586D466-096A-4C96-978B-9046CF8B1EBD}" srcOrd="2" destOrd="0" presId="urn:microsoft.com/office/officeart/2005/8/layout/gear1"/>
    <dgm:cxn modelId="{23AC5D55-7C4A-441B-AD50-9ABAD861FABF}" type="presOf" srcId="{B1097F62-4310-4970-B90A-31782DE20639}" destId="{F775F1A9-86A5-442F-ABB6-9E5BC6CFA8D4}" srcOrd="0" destOrd="0" presId="urn:microsoft.com/office/officeart/2005/8/layout/gear1"/>
    <dgm:cxn modelId="{C2190838-17BA-4431-9ED0-0D6F522D8EFE}" type="presOf" srcId="{BF82C33F-D952-4C8C-A85D-9D732C363F3B}" destId="{6DB69930-1965-4D4A-BCB1-4B1B3FAE24F1}" srcOrd="0" destOrd="0" presId="urn:microsoft.com/office/officeart/2005/8/layout/gear1"/>
    <dgm:cxn modelId="{9FDE8232-C5E1-4879-90D5-A4BCF585F69E}" type="presOf" srcId="{8C89877E-D90D-4A15-B1FA-A031F638FB06}" destId="{7E55674A-2E76-499B-9201-0E7E2C2755E3}" srcOrd="1" destOrd="0" presId="urn:microsoft.com/office/officeart/2005/8/layout/gear1"/>
    <dgm:cxn modelId="{48B7ED9A-036C-48EB-A9C6-BC55B3F65C83}" type="presOf" srcId="{70346592-C8EE-4328-B8A3-B10755164E72}" destId="{18D8D74E-2367-4810-92CA-797C787DE0E8}" srcOrd="0" destOrd="0" presId="urn:microsoft.com/office/officeart/2005/8/layout/gear1"/>
    <dgm:cxn modelId="{87998E1F-2969-422E-A703-34F7BE857B3E}" srcId="{13F349AB-DA24-41E7-B14F-08402987722F}" destId="{B1097F62-4310-4970-B90A-31782DE20639}" srcOrd="1" destOrd="0" parTransId="{5A6D0D15-0A92-457E-BD21-D13F080666BC}" sibTransId="{70346592-C8EE-4328-B8A3-B10755164E72}"/>
    <dgm:cxn modelId="{B9FDAE5F-4F91-434F-B728-598A72AE0895}" type="presOf" srcId="{BF82C33F-D952-4C8C-A85D-9D732C363F3B}" destId="{AF937D0B-3302-4077-9AEB-407E8A79BAC7}" srcOrd="1" destOrd="0" presId="urn:microsoft.com/office/officeart/2005/8/layout/gear1"/>
    <dgm:cxn modelId="{75566E88-827F-4C25-9505-A6E888B228F6}" srcId="{13F349AB-DA24-41E7-B14F-08402987722F}" destId="{8C89877E-D90D-4A15-B1FA-A031F638FB06}" srcOrd="2" destOrd="0" parTransId="{6BA2383D-BB28-44A7-80A1-D81AA23578CC}" sibTransId="{6AD1D029-8BD7-40F3-801E-629BA1F88B23}"/>
    <dgm:cxn modelId="{9EEB9827-CDDC-4D15-A66A-B2CE388EEBB4}" srcId="{13F349AB-DA24-41E7-B14F-08402987722F}" destId="{BF82C33F-D952-4C8C-A85D-9D732C363F3B}" srcOrd="0" destOrd="0" parTransId="{DB1D9E42-EF4A-4F7D-8B46-70B07279020A}" sibTransId="{6B792D1D-0073-4693-9075-F3B6BC72C92C}"/>
    <dgm:cxn modelId="{964182E0-4FF5-4D63-AE9B-6DE3A00DFB53}" type="presOf" srcId="{B1097F62-4310-4970-B90A-31782DE20639}" destId="{EBC3DCD5-C505-4088-B4FF-E6235EA2AC3B}" srcOrd="1" destOrd="0" presId="urn:microsoft.com/office/officeart/2005/8/layout/gear1"/>
    <dgm:cxn modelId="{8B0A367E-06BA-4117-930A-B845BC91B48B}" type="presOf" srcId="{13F349AB-DA24-41E7-B14F-08402987722F}" destId="{298523BF-2F0C-4FA8-B31B-25E61F88B067}" srcOrd="0" destOrd="0" presId="urn:microsoft.com/office/officeart/2005/8/layout/gear1"/>
    <dgm:cxn modelId="{A04BFC83-1C9D-4C55-BC91-8221A6F36FCE}" type="presOf" srcId="{8C89877E-D90D-4A15-B1FA-A031F638FB06}" destId="{5D5B88CF-8A5A-4B96-81DC-E6019058F827}" srcOrd="3" destOrd="0" presId="urn:microsoft.com/office/officeart/2005/8/layout/gear1"/>
    <dgm:cxn modelId="{4CFB8745-EE12-41F4-9D04-0340EB03513B}" type="presOf" srcId="{BF82C33F-D952-4C8C-A85D-9D732C363F3B}" destId="{91C21353-BF46-474A-9838-70B94E760B75}" srcOrd="2" destOrd="0" presId="urn:microsoft.com/office/officeart/2005/8/layout/gear1"/>
    <dgm:cxn modelId="{98D64A3F-7B83-4540-9362-60407FA51379}" srcId="{13F349AB-DA24-41E7-B14F-08402987722F}" destId="{281025B1-5E16-493F-B0F7-EF598D7D18FC}" srcOrd="3" destOrd="0" parTransId="{EF7BDEE3-7A00-4C79-8A63-DBFD043C9FFB}" sibTransId="{D6FA8F0E-F68D-4F9B-8913-56581CEE4407}"/>
    <dgm:cxn modelId="{EACF359F-8D47-432A-9846-4875DAE96183}" type="presOf" srcId="{8C89877E-D90D-4A15-B1FA-A031F638FB06}" destId="{2A5AC9BA-17D9-482D-9C58-EE4A6D4A3589}" srcOrd="0" destOrd="0" presId="urn:microsoft.com/office/officeart/2005/8/layout/gear1"/>
    <dgm:cxn modelId="{74EA6F54-1F37-4867-939D-58BFB9B8651B}" type="presOf" srcId="{6AD1D029-8BD7-40F3-801E-629BA1F88B23}" destId="{5A522D99-B503-4E1C-8D27-A5208E8DE659}" srcOrd="0" destOrd="0" presId="urn:microsoft.com/office/officeart/2005/8/layout/gear1"/>
    <dgm:cxn modelId="{139FA183-1E3E-4FAE-A0B5-0C566E81993A}" type="presParOf" srcId="{298523BF-2F0C-4FA8-B31B-25E61F88B067}" destId="{6DB69930-1965-4D4A-BCB1-4B1B3FAE24F1}" srcOrd="0" destOrd="0" presId="urn:microsoft.com/office/officeart/2005/8/layout/gear1"/>
    <dgm:cxn modelId="{EDC6E2AF-7161-40A0-AD60-0E6103D59D17}" type="presParOf" srcId="{298523BF-2F0C-4FA8-B31B-25E61F88B067}" destId="{AF937D0B-3302-4077-9AEB-407E8A79BAC7}" srcOrd="1" destOrd="0" presId="urn:microsoft.com/office/officeart/2005/8/layout/gear1"/>
    <dgm:cxn modelId="{A16F2CFE-1078-4089-A892-4771A165D51C}" type="presParOf" srcId="{298523BF-2F0C-4FA8-B31B-25E61F88B067}" destId="{91C21353-BF46-474A-9838-70B94E760B75}" srcOrd="2" destOrd="0" presId="urn:microsoft.com/office/officeart/2005/8/layout/gear1"/>
    <dgm:cxn modelId="{600B16FB-82F8-4FE7-BD30-7A08FA6DF8B7}" type="presParOf" srcId="{298523BF-2F0C-4FA8-B31B-25E61F88B067}" destId="{F775F1A9-86A5-442F-ABB6-9E5BC6CFA8D4}" srcOrd="3" destOrd="0" presId="urn:microsoft.com/office/officeart/2005/8/layout/gear1"/>
    <dgm:cxn modelId="{60A6EBCC-A8ED-4B20-9084-3232474B694D}" type="presParOf" srcId="{298523BF-2F0C-4FA8-B31B-25E61F88B067}" destId="{EBC3DCD5-C505-4088-B4FF-E6235EA2AC3B}" srcOrd="4" destOrd="0" presId="urn:microsoft.com/office/officeart/2005/8/layout/gear1"/>
    <dgm:cxn modelId="{AED92AC5-ACBD-4AE4-83DA-890CD1D40B79}" type="presParOf" srcId="{298523BF-2F0C-4FA8-B31B-25E61F88B067}" destId="{DA98722A-C583-45ED-901D-7544B997441E}" srcOrd="5" destOrd="0" presId="urn:microsoft.com/office/officeart/2005/8/layout/gear1"/>
    <dgm:cxn modelId="{B0928C0E-D450-4E80-B24E-CFCC5C57549F}" type="presParOf" srcId="{298523BF-2F0C-4FA8-B31B-25E61F88B067}" destId="{2A5AC9BA-17D9-482D-9C58-EE4A6D4A3589}" srcOrd="6" destOrd="0" presId="urn:microsoft.com/office/officeart/2005/8/layout/gear1"/>
    <dgm:cxn modelId="{E8743E4F-2636-400E-9434-E66ED8A2C811}" type="presParOf" srcId="{298523BF-2F0C-4FA8-B31B-25E61F88B067}" destId="{7E55674A-2E76-499B-9201-0E7E2C2755E3}" srcOrd="7" destOrd="0" presId="urn:microsoft.com/office/officeart/2005/8/layout/gear1"/>
    <dgm:cxn modelId="{0AC66C7A-17D5-4E90-8395-5A3E8CB2E391}" type="presParOf" srcId="{298523BF-2F0C-4FA8-B31B-25E61F88B067}" destId="{E586D466-096A-4C96-978B-9046CF8B1EBD}" srcOrd="8" destOrd="0" presId="urn:microsoft.com/office/officeart/2005/8/layout/gear1"/>
    <dgm:cxn modelId="{F0F3982A-B2EA-46EB-B54B-983D8815B685}" type="presParOf" srcId="{298523BF-2F0C-4FA8-B31B-25E61F88B067}" destId="{5D5B88CF-8A5A-4B96-81DC-E6019058F827}" srcOrd="9" destOrd="0" presId="urn:microsoft.com/office/officeart/2005/8/layout/gear1"/>
    <dgm:cxn modelId="{E5B6487E-10B7-4F90-90A6-C5834D121B44}" type="presParOf" srcId="{298523BF-2F0C-4FA8-B31B-25E61F88B067}" destId="{14C2CF59-3FE5-470A-A671-3A734CD1130F}" srcOrd="10" destOrd="0" presId="urn:microsoft.com/office/officeart/2005/8/layout/gear1"/>
    <dgm:cxn modelId="{2021A0B7-AD90-4B11-BBAE-D263439996B5}" type="presParOf" srcId="{298523BF-2F0C-4FA8-B31B-25E61F88B067}" destId="{18D8D74E-2367-4810-92CA-797C787DE0E8}" srcOrd="11" destOrd="0" presId="urn:microsoft.com/office/officeart/2005/8/layout/gear1"/>
    <dgm:cxn modelId="{EFC2281B-BC9F-4447-80F2-415B60790EBF}" type="presParOf" srcId="{298523BF-2F0C-4FA8-B31B-25E61F88B067}" destId="{5A522D99-B503-4E1C-8D27-A5208E8DE659}" srcOrd="12" destOrd="0" presId="urn:microsoft.com/office/officeart/2005/8/layout/gear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69930-1965-4D4A-BCB1-4B1B3FAE24F1}">
      <dsp:nvSpPr>
        <dsp:cNvPr id="0" name=""/>
        <dsp:cNvSpPr/>
      </dsp:nvSpPr>
      <dsp:spPr>
        <a:xfrm>
          <a:off x="2170173" y="1234440"/>
          <a:ext cx="1508760" cy="1508760"/>
        </a:xfrm>
        <a:prstGeom prst="gear9">
          <a:avLst/>
        </a:prstGeom>
        <a:solidFill>
          <a:schemeClr val="accent1">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a:t>p9</a:t>
          </a:r>
          <a:r>
            <a:rPr lang="fr-FR" sz="1700" kern="1200" dirty="0"/>
            <a:t>16</a:t>
          </a:r>
        </a:p>
      </dsp:txBody>
      <dsp:txXfrm>
        <a:off x="2473501" y="1587860"/>
        <a:ext cx="902104" cy="775534"/>
      </dsp:txXfrm>
    </dsp:sp>
    <dsp:sp modelId="{F775F1A9-86A5-442F-ABB6-9E5BC6CFA8D4}">
      <dsp:nvSpPr>
        <dsp:cNvPr id="0" name=""/>
        <dsp:cNvSpPr/>
      </dsp:nvSpPr>
      <dsp:spPr>
        <a:xfrm>
          <a:off x="1271015" y="877824"/>
          <a:ext cx="1097280" cy="1097280"/>
        </a:xfrm>
        <a:prstGeom prst="gear6">
          <a:avLst/>
        </a:prstGeom>
        <a:solidFill>
          <a:schemeClr val="accent1">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a:t>p210</a:t>
          </a:r>
        </a:p>
      </dsp:txBody>
      <dsp:txXfrm>
        <a:off x="1547259" y="1155737"/>
        <a:ext cx="544792" cy="541454"/>
      </dsp:txXfrm>
    </dsp:sp>
    <dsp:sp modelId="{2A5AC9BA-17D9-482D-9C58-EE4A6D4A3589}">
      <dsp:nvSpPr>
        <dsp:cNvPr id="0" name=""/>
        <dsp:cNvSpPr/>
      </dsp:nvSpPr>
      <dsp:spPr>
        <a:xfrm rot="20700000">
          <a:off x="1885604" y="120812"/>
          <a:ext cx="1075110" cy="1075110"/>
        </a:xfrm>
        <a:prstGeom prst="gear6">
          <a:avLst/>
        </a:prstGeom>
        <a:solidFill>
          <a:schemeClr val="accent1">
            <a:hueOff val="0"/>
            <a:satOff val="0"/>
            <a:lumOff val="0"/>
            <a:alphaOff val="0"/>
          </a:schemeClr>
        </a:solid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a:t>p80</a:t>
          </a:r>
        </a:p>
      </dsp:txBody>
      <dsp:txXfrm rot="-20700000">
        <a:off x="2121408" y="356616"/>
        <a:ext cx="603504" cy="603504"/>
      </dsp:txXfrm>
    </dsp:sp>
    <dsp:sp modelId="{14C2CF59-3FE5-470A-A671-3A734CD1130F}">
      <dsp:nvSpPr>
        <dsp:cNvPr id="0" name=""/>
        <dsp:cNvSpPr/>
      </dsp:nvSpPr>
      <dsp:spPr>
        <a:xfrm>
          <a:off x="2017620" y="1015288"/>
          <a:ext cx="1931212" cy="1931212"/>
        </a:xfrm>
        <a:prstGeom prst="circularArrow">
          <a:avLst>
            <a:gd name="adj1" fmla="val 4687"/>
            <a:gd name="adj2" fmla="val 299029"/>
            <a:gd name="adj3" fmla="val 2467204"/>
            <a:gd name="adj4" fmla="val 15971097"/>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8D8D74E-2367-4810-92CA-797C787DE0E8}">
      <dsp:nvSpPr>
        <dsp:cNvPr id="0" name=""/>
        <dsp:cNvSpPr/>
      </dsp:nvSpPr>
      <dsp:spPr>
        <a:xfrm>
          <a:off x="1076689" y="641264"/>
          <a:ext cx="1403146" cy="140314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A522D99-B503-4E1C-8D27-A5208E8DE659}">
      <dsp:nvSpPr>
        <dsp:cNvPr id="0" name=""/>
        <dsp:cNvSpPr/>
      </dsp:nvSpPr>
      <dsp:spPr>
        <a:xfrm>
          <a:off x="1636920" y="-108449"/>
          <a:ext cx="1512874" cy="151287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5" name="Secteurs 4"/>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6" name="Ellipse 5"/>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7" name="Bouée 6"/>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8" name="Rectangle 7"/>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9" name="Rectangle 8"/>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2" name="Titre 1"/>
          <p:cNvSpPr>
            <a:spLocks noGrp="1"/>
          </p:cNvSpPr>
          <p:nvPr>
            <p:ph type="title"/>
          </p:nvPr>
        </p:nvSpPr>
        <p:spPr>
          <a:xfrm>
            <a:off x="609600" y="457200"/>
            <a:ext cx="10972800" cy="1371600"/>
          </a:xfrm>
        </p:spPr>
        <p:txBody>
          <a:bodyPr/>
          <a:lstStyle/>
          <a:p>
            <a:r>
              <a:rPr lang="fr-FR"/>
              <a:t>Cliquez pour modifier le style du titre</a:t>
            </a:r>
          </a:p>
        </p:txBody>
      </p:sp>
      <p:sp>
        <p:nvSpPr>
          <p:cNvPr id="3" name="Espace réservé du texte 2"/>
          <p:cNvSpPr>
            <a:spLocks noGrp="1"/>
          </p:cNvSpPr>
          <p:nvPr>
            <p:ph type="body" sz="half" idx="1"/>
          </p:nvPr>
        </p:nvSpPr>
        <p:spPr>
          <a:xfrm>
            <a:off x="609600" y="1981200"/>
            <a:ext cx="53848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981200"/>
            <a:ext cx="5384800" cy="3886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pied de page 4"/>
          <p:cNvSpPr>
            <a:spLocks noGrp="1"/>
          </p:cNvSpPr>
          <p:nvPr>
            <p:ph type="ftr" sz="quarter" idx="10"/>
          </p:nvPr>
        </p:nvSpPr>
        <p:spPr>
          <a:xfrm>
            <a:off x="0" y="0"/>
            <a:ext cx="0" cy="0"/>
          </a:xfrm>
        </p:spPr>
        <p:txBody>
          <a:bodyPr anchor="b"/>
          <a:lstStyle>
            <a:lvl1pPr eaLnBrk="1" hangingPunct="1">
              <a:defRPr sz="1200">
                <a:solidFill>
                  <a:schemeClr val="bg2">
                    <a:shade val="50000"/>
                    <a:satMod val="200000"/>
                  </a:schemeClr>
                </a:solidFill>
                <a:latin typeface="Arial" charset="0"/>
              </a:defRPr>
            </a:lvl1pPr>
          </a:lstStyle>
          <a:p>
            <a:pPr>
              <a:defRPr/>
            </a:pPr>
            <a:endParaRPr lang="fr-FR"/>
          </a:p>
        </p:txBody>
      </p:sp>
      <p:sp>
        <p:nvSpPr>
          <p:cNvPr id="11" name="Espace réservé du numéro de diapositive 5"/>
          <p:cNvSpPr>
            <a:spLocks noGrp="1"/>
          </p:cNvSpPr>
          <p:nvPr>
            <p:ph type="sldNum" sz="quarter" idx="11"/>
          </p:nvPr>
        </p:nvSpPr>
        <p:spPr>
          <a:xfrm>
            <a:off x="0" y="0"/>
            <a:ext cx="0" cy="0"/>
          </a:xfr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pPr>
              <a:defRPr/>
            </a:pPr>
            <a:fld id="{B036F3AE-5D37-4F11-A611-37726B5994A8}" type="slidenum">
              <a:rPr lang="fr-FR" altLang="fr-FR"/>
              <a:pPr>
                <a:defRPr/>
              </a:pPr>
              <a:t>‹N°›</a:t>
            </a:fld>
            <a:endParaRPr lang="fr-FR" altLang="fr-FR"/>
          </a:p>
        </p:txBody>
      </p:sp>
      <p:sp>
        <p:nvSpPr>
          <p:cNvPr id="12" name="Espace réservé de la date 6"/>
          <p:cNvSpPr>
            <a:spLocks noGrp="1"/>
          </p:cNvSpPr>
          <p:nvPr>
            <p:ph type="dt" sz="half" idx="12"/>
          </p:nvPr>
        </p:nvSpPr>
        <p:spPr>
          <a:xfrm>
            <a:off x="0" y="0"/>
            <a:ext cx="0" cy="0"/>
          </a:xfrm>
        </p:spPr>
        <p:txBody>
          <a:bodyPr anchor="b"/>
          <a:lstStyle>
            <a:lvl1pPr algn="r" eaLnBrk="1" hangingPunct="1">
              <a:defRPr sz="1200">
                <a:solidFill>
                  <a:schemeClr val="bg2">
                    <a:shade val="50000"/>
                    <a:satMod val="200000"/>
                  </a:schemeClr>
                </a:solidFill>
                <a:latin typeface="Arial" charset="0"/>
              </a:defRPr>
            </a:lvl1pPr>
          </a:lstStyle>
          <a:p>
            <a:pPr>
              <a:defRPr/>
            </a:pPr>
            <a:endParaRPr lang="fr-FR"/>
          </a:p>
        </p:txBody>
      </p:sp>
    </p:spTree>
    <p:extLst>
      <p:ext uri="{BB962C8B-B14F-4D97-AF65-F5344CB8AC3E}">
        <p14:creationId xmlns:p14="http://schemas.microsoft.com/office/powerpoint/2010/main" val="23846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6/30/2023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A16AA21-1863-4931-97CB-99D0A168701B}" type="datetimeFigureOut">
              <a:rPr lang="en-US" dirty="0"/>
              <a:t>6/30/2023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772C379-9A7C-4C87-A116-CBE9F58B04C5}" type="datetimeFigureOut">
              <a:rPr lang="en-US" dirty="0"/>
              <a:t>6/30/2023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6/30/2023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jpeg"/><Relationship Id="rId7" Type="http://schemas.openxmlformats.org/officeDocument/2006/relationships/image" Target="../media/image9.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lbs-medical.com/img/p/158-291-thickbox.jpg" TargetMode="Externa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8.emf"/></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sz="4400" dirty="0"/>
              <a:t/>
            </a:r>
            <a:br>
              <a:rPr lang="fr-FR" sz="4400" dirty="0"/>
            </a:br>
            <a:r>
              <a:rPr lang="fr-FR" sz="4400" dirty="0"/>
              <a:t> Hypothermie contrôlée dans l’encéphalopathie </a:t>
            </a:r>
            <a:r>
              <a:rPr lang="fr-FR" sz="4400" dirty="0" err="1"/>
              <a:t>anoxo</a:t>
            </a:r>
            <a:r>
              <a:rPr lang="fr-FR" sz="4400" dirty="0"/>
              <a:t>-ischémique : </a:t>
            </a:r>
            <a:br>
              <a:rPr lang="fr-FR" sz="4400" dirty="0"/>
            </a:br>
            <a:r>
              <a:rPr lang="fr-FR" sz="4400" dirty="0"/>
              <a:t>10 ans après l’implantation au CHU de CAEN 	</a:t>
            </a:r>
            <a:br>
              <a:rPr lang="fr-FR" sz="4400" dirty="0"/>
            </a:br>
            <a:endParaRPr lang="fr-FR" sz="4400" dirty="0"/>
          </a:p>
        </p:txBody>
      </p:sp>
      <p:sp>
        <p:nvSpPr>
          <p:cNvPr id="3" name="Sous-titre 2"/>
          <p:cNvSpPr>
            <a:spLocks noGrp="1"/>
          </p:cNvSpPr>
          <p:nvPr>
            <p:ph type="subTitle" idx="1"/>
          </p:nvPr>
        </p:nvSpPr>
        <p:spPr>
          <a:xfrm>
            <a:off x="1645920" y="4663440"/>
            <a:ext cx="7891272" cy="1911096"/>
          </a:xfrm>
        </p:spPr>
        <p:txBody>
          <a:bodyPr>
            <a:normAutofit fontScale="92500" lnSpcReduction="20000"/>
          </a:bodyPr>
          <a:lstStyle/>
          <a:p>
            <a:pPr algn="ctr"/>
            <a:r>
              <a:rPr lang="fr-FR" dirty="0"/>
              <a:t>Dr </a:t>
            </a:r>
            <a:r>
              <a:rPr lang="fr-FR" dirty="0" err="1"/>
              <a:t>Cénéric</a:t>
            </a:r>
            <a:r>
              <a:rPr lang="fr-FR" dirty="0"/>
              <a:t> ALEXANDRE</a:t>
            </a:r>
          </a:p>
          <a:p>
            <a:pPr algn="ctr"/>
            <a:r>
              <a:rPr lang="fr-FR" dirty="0"/>
              <a:t>PH néonatologie</a:t>
            </a:r>
          </a:p>
          <a:p>
            <a:pPr algn="ctr"/>
            <a:r>
              <a:rPr lang="fr-FR" dirty="0"/>
              <a:t>CHU CAEN</a:t>
            </a:r>
          </a:p>
          <a:p>
            <a:pPr algn="ctr"/>
            <a:r>
              <a:rPr lang="fr-FR" dirty="0"/>
              <a:t>RMM réseau de périnatalité de Normandie</a:t>
            </a:r>
          </a:p>
          <a:p>
            <a:pPr algn="ctr"/>
            <a:r>
              <a:rPr lang="fr-FR" dirty="0"/>
              <a:t>30 juin 2023</a:t>
            </a:r>
          </a:p>
        </p:txBody>
      </p:sp>
    </p:spTree>
    <p:extLst>
      <p:ext uri="{BB962C8B-B14F-4D97-AF65-F5344CB8AC3E}">
        <p14:creationId xmlns:p14="http://schemas.microsoft.com/office/powerpoint/2010/main" val="195278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524000"/>
            <a:ext cx="86201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Rot="1" noChangeArrowheads="1"/>
          </p:cNvSpPr>
          <p:nvPr>
            <p:ph type="title" idx="4294967295"/>
          </p:nvPr>
        </p:nvSpPr>
        <p:spPr>
          <a:xfrm>
            <a:off x="995363" y="0"/>
            <a:ext cx="10058400" cy="1609344"/>
          </a:xfrm>
        </p:spPr>
        <p:txBody>
          <a:bodyPr vert="horz" wrap="square" lIns="91440" tIns="45720" rIns="91440" bIns="45720" numCol="1" rtlCol="0" anchor="ctr" anchorCtr="0" compatLnSpc="1">
            <a:prstTxWarp prst="textNoShape">
              <a:avLst/>
            </a:prstTxWarp>
            <a:normAutofit fontScale="90000"/>
          </a:bodyPr>
          <a:lstStyle/>
          <a:p>
            <a:pPr algn="ctr" eaLnBrk="1" hangingPunct="1">
              <a:defRPr/>
            </a:pPr>
            <a:r>
              <a:rPr lang="fr-FR" sz="3900" dirty="0">
                <a:effectLst>
                  <a:outerShdw blurRad="38100" dist="38100" dir="2700000" algn="tl">
                    <a:srgbClr val="C0C0C0"/>
                  </a:outerShdw>
                </a:effectLst>
                <a:latin typeface="Gill Sans MT" pitchFamily="34" charset="0"/>
              </a:rPr>
              <a:t>Physiopathologie de l’anoxie périnatale et rôle de l’hypothermie</a:t>
            </a:r>
          </a:p>
        </p:txBody>
      </p:sp>
      <p:sp>
        <p:nvSpPr>
          <p:cNvPr id="4" name="Rectangle 3"/>
          <p:cNvSpPr/>
          <p:nvPr/>
        </p:nvSpPr>
        <p:spPr>
          <a:xfrm>
            <a:off x="4881563" y="6500814"/>
            <a:ext cx="2286000"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5" name="Rectangle 4"/>
          <p:cNvSpPr/>
          <p:nvPr/>
        </p:nvSpPr>
        <p:spPr>
          <a:xfrm>
            <a:off x="4953001" y="6429375"/>
            <a:ext cx="1643063" cy="7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54278" name="Picture 4" descr="3-hiebor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0" y="1285876"/>
            <a:ext cx="15255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031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endParaRPr lang="fr-FR" altLang="fr-FR">
              <a:effectLst/>
              <a:latin typeface="Gill Sans MT" pitchFamily="34" charset="0"/>
            </a:endParaRPr>
          </a:p>
        </p:txBody>
      </p:sp>
      <p:pic>
        <p:nvPicPr>
          <p:cNvPr id="59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6" y="214313"/>
            <a:ext cx="84296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2420938"/>
            <a:ext cx="871378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p:cNvSpPr/>
          <p:nvPr/>
        </p:nvSpPr>
        <p:spPr>
          <a:xfrm>
            <a:off x="1524000" y="4000501"/>
            <a:ext cx="1428750" cy="42862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 name="ZoneTexte 1">
            <a:extLst>
              <a:ext uri="{FF2B5EF4-FFF2-40B4-BE49-F238E27FC236}">
                <a16:creationId xmlns:a16="http://schemas.microsoft.com/office/drawing/2014/main" id="{88C2AC09-E830-B4B2-37CF-5CB6FD2D4384}"/>
              </a:ext>
            </a:extLst>
          </p:cNvPr>
          <p:cNvSpPr txBox="1"/>
          <p:nvPr/>
        </p:nvSpPr>
        <p:spPr>
          <a:xfrm>
            <a:off x="84667" y="4140200"/>
            <a:ext cx="1278466" cy="923330"/>
          </a:xfrm>
          <a:prstGeom prst="rect">
            <a:avLst/>
          </a:prstGeom>
          <a:noFill/>
          <a:ln w="38100">
            <a:solidFill>
              <a:schemeClr val="tx1"/>
            </a:solidFill>
          </a:ln>
        </p:spPr>
        <p:txBody>
          <a:bodyPr wrap="square" rtlCol="0">
            <a:spAutoFit/>
          </a:bodyPr>
          <a:lstStyle/>
          <a:p>
            <a:pPr algn="ctr"/>
            <a:r>
              <a:rPr lang="fr-FR" i="1" dirty="0"/>
              <a:t>TOBY Trial en</a:t>
            </a:r>
          </a:p>
          <a:p>
            <a:pPr algn="ctr"/>
            <a:r>
              <a:rPr lang="fr-FR" b="1" i="1" dirty="0">
                <a:solidFill>
                  <a:srgbClr val="FF0000"/>
                </a:solidFill>
              </a:rPr>
              <a:t>2009</a:t>
            </a:r>
          </a:p>
        </p:txBody>
      </p:sp>
      <p:sp>
        <p:nvSpPr>
          <p:cNvPr id="3" name="ZoneTexte 2"/>
          <p:cNvSpPr txBox="1"/>
          <p:nvPr/>
        </p:nvSpPr>
        <p:spPr>
          <a:xfrm>
            <a:off x="3600546" y="214313"/>
            <a:ext cx="4446174" cy="461665"/>
          </a:xfrm>
          <a:prstGeom prst="rect">
            <a:avLst/>
          </a:prstGeom>
          <a:noFill/>
          <a:ln w="28575">
            <a:solidFill>
              <a:schemeClr val="tx1"/>
            </a:solidFill>
          </a:ln>
        </p:spPr>
        <p:txBody>
          <a:bodyPr wrap="square" rtlCol="0">
            <a:spAutoFit/>
          </a:bodyPr>
          <a:lstStyle/>
          <a:p>
            <a:r>
              <a:rPr lang="fr-FR" sz="2400" b="1" dirty="0" smtClean="0"/>
              <a:t>Evidence </a:t>
            </a:r>
            <a:r>
              <a:rPr lang="fr-FR" sz="2400" b="1" dirty="0" err="1" smtClean="0"/>
              <a:t>Based</a:t>
            </a:r>
            <a:r>
              <a:rPr lang="fr-FR" sz="2400" b="1" dirty="0" smtClean="0"/>
              <a:t> </a:t>
            </a:r>
            <a:r>
              <a:rPr lang="fr-FR" sz="2400" b="1" dirty="0" err="1" smtClean="0"/>
              <a:t>Medicine</a:t>
            </a:r>
            <a:r>
              <a:rPr lang="fr-FR" sz="2400" b="1" dirty="0" smtClean="0"/>
              <a:t>?</a:t>
            </a:r>
            <a:endParaRPr lang="fr-FR" sz="2400" b="1" dirty="0"/>
          </a:p>
        </p:txBody>
      </p:sp>
    </p:spTree>
    <p:extLst>
      <p:ext uri="{BB962C8B-B14F-4D97-AF65-F5344CB8AC3E}">
        <p14:creationId xmlns:p14="http://schemas.microsoft.com/office/powerpoint/2010/main" val="1232899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3"/>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endParaRPr lang="fr-FR" altLang="fr-FR">
              <a:effectLst/>
              <a:latin typeface="Gill Sans MT" pitchFamily="34" charset="0"/>
            </a:endParaRPr>
          </a:p>
        </p:txBody>
      </p:sp>
      <p:pic>
        <p:nvPicPr>
          <p:cNvPr id="60419"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809751" y="142875"/>
            <a:ext cx="5438775" cy="3214688"/>
          </a:xfrm>
          <a:noFill/>
        </p:spPr>
      </p:pic>
      <p:pic>
        <p:nvPicPr>
          <p:cNvPr id="604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3319464"/>
            <a:ext cx="6015038" cy="33496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421" name="Rectangle 5"/>
          <p:cNvSpPr>
            <a:spLocks noChangeArrowheads="1"/>
          </p:cNvSpPr>
          <p:nvPr/>
        </p:nvSpPr>
        <p:spPr bwMode="auto">
          <a:xfrm>
            <a:off x="5519738" y="5589588"/>
            <a:ext cx="2736850" cy="14446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0422" name="Oval 6"/>
          <p:cNvSpPr>
            <a:spLocks noChangeArrowheads="1"/>
          </p:cNvSpPr>
          <p:nvPr/>
        </p:nvSpPr>
        <p:spPr bwMode="auto">
          <a:xfrm>
            <a:off x="9120188" y="4508501"/>
            <a:ext cx="360362" cy="288925"/>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0423" name="Rectangle 7"/>
          <p:cNvSpPr>
            <a:spLocks noChangeArrowheads="1"/>
          </p:cNvSpPr>
          <p:nvPr/>
        </p:nvSpPr>
        <p:spPr bwMode="auto">
          <a:xfrm>
            <a:off x="3000375" y="2276476"/>
            <a:ext cx="1079500" cy="144463"/>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sp>
        <p:nvSpPr>
          <p:cNvPr id="60424" name="Oval 8"/>
          <p:cNvSpPr>
            <a:spLocks noChangeArrowheads="1"/>
          </p:cNvSpPr>
          <p:nvPr/>
        </p:nvSpPr>
        <p:spPr bwMode="auto">
          <a:xfrm>
            <a:off x="6167439" y="1268414"/>
            <a:ext cx="288925" cy="288925"/>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fr-FR" altLang="fr-FR" sz="1800"/>
          </a:p>
        </p:txBody>
      </p:sp>
      <p:pic>
        <p:nvPicPr>
          <p:cNvPr id="604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0563" y="357188"/>
            <a:ext cx="1897062"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A870681C-9E1D-9AD6-200B-01DFC7970FE2}"/>
              </a:ext>
            </a:extLst>
          </p:cNvPr>
          <p:cNvSpPr txBox="1"/>
          <p:nvPr/>
        </p:nvSpPr>
        <p:spPr>
          <a:xfrm>
            <a:off x="169333" y="3742267"/>
            <a:ext cx="3615267" cy="1569660"/>
          </a:xfrm>
          <a:prstGeom prst="rect">
            <a:avLst/>
          </a:prstGeom>
          <a:noFill/>
          <a:ln w="38100">
            <a:solidFill>
              <a:schemeClr val="tx1"/>
            </a:solidFill>
          </a:ln>
        </p:spPr>
        <p:txBody>
          <a:bodyPr wrap="square" rtlCol="0">
            <a:spAutoFit/>
          </a:bodyPr>
          <a:lstStyle/>
          <a:p>
            <a:pPr algn="ctr"/>
            <a:r>
              <a:rPr lang="fr-FR" sz="2400" b="1" i="1" dirty="0" err="1">
                <a:solidFill>
                  <a:srgbClr val="FF0000"/>
                </a:solidFill>
              </a:rPr>
              <a:t>Take</a:t>
            </a:r>
            <a:r>
              <a:rPr lang="fr-FR" sz="2400" b="1" i="1" dirty="0">
                <a:solidFill>
                  <a:srgbClr val="FF0000"/>
                </a:solidFill>
              </a:rPr>
              <a:t> home message </a:t>
            </a:r>
          </a:p>
          <a:p>
            <a:pPr algn="ctr"/>
            <a:r>
              <a:rPr lang="fr-FR" b="1" dirty="0"/>
              <a:t>AVANT </a:t>
            </a:r>
            <a:r>
              <a:rPr lang="fr-FR" dirty="0"/>
              <a:t>ère hypothermie : </a:t>
            </a:r>
          </a:p>
          <a:p>
            <a:pPr algn="ctr"/>
            <a:r>
              <a:rPr lang="fr-FR" dirty="0">
                <a:solidFill>
                  <a:srgbClr val="FF0000"/>
                </a:solidFill>
              </a:rPr>
              <a:t>2/3 pronostic péjoratif </a:t>
            </a:r>
          </a:p>
          <a:p>
            <a:pPr algn="ctr"/>
            <a:r>
              <a:rPr lang="fr-FR" dirty="0"/>
              <a:t>(décès ou PC)</a:t>
            </a:r>
          </a:p>
          <a:p>
            <a:pPr algn="ctr"/>
            <a:r>
              <a:rPr lang="fr-FR" b="1" dirty="0"/>
              <a:t>APRES </a:t>
            </a:r>
            <a:r>
              <a:rPr lang="fr-FR" dirty="0"/>
              <a:t>: </a:t>
            </a:r>
            <a:r>
              <a:rPr lang="fr-FR" dirty="0">
                <a:solidFill>
                  <a:srgbClr val="FF0000"/>
                </a:solidFill>
              </a:rPr>
              <a:t>1/3 pronostic péjoratif</a:t>
            </a:r>
          </a:p>
        </p:txBody>
      </p:sp>
    </p:spTree>
    <p:extLst>
      <p:ext uri="{BB962C8B-B14F-4D97-AF65-F5344CB8AC3E}">
        <p14:creationId xmlns:p14="http://schemas.microsoft.com/office/powerpoint/2010/main" val="1470062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Parcours CHRONOLOGIQUE</a:t>
            </a:r>
          </a:p>
        </p:txBody>
      </p:sp>
      <p:sp>
        <p:nvSpPr>
          <p:cNvPr id="3" name="Espace réservé du contenu 2"/>
          <p:cNvSpPr>
            <a:spLocks noGrp="1"/>
          </p:cNvSpPr>
          <p:nvPr>
            <p:ph idx="1"/>
          </p:nvPr>
        </p:nvSpPr>
        <p:spPr>
          <a:xfrm>
            <a:off x="1069848" y="2121408"/>
            <a:ext cx="10058400" cy="4736592"/>
          </a:xfrm>
        </p:spPr>
        <p:txBody>
          <a:bodyPr>
            <a:normAutofit/>
          </a:bodyPr>
          <a:lstStyle/>
          <a:p>
            <a:r>
              <a:rPr lang="fr-FR" dirty="0">
                <a:solidFill>
                  <a:schemeClr val="bg1">
                    <a:lumMod val="85000"/>
                  </a:schemeClr>
                </a:solidFill>
              </a:rPr>
              <a:t>Contexte </a:t>
            </a:r>
            <a:r>
              <a:rPr lang="fr-FR" b="1" dirty="0">
                <a:solidFill>
                  <a:schemeClr val="bg1">
                    <a:lumMod val="85000"/>
                  </a:schemeClr>
                </a:solidFill>
              </a:rPr>
              <a:t>AVANT</a:t>
            </a:r>
            <a:r>
              <a:rPr lang="fr-FR" dirty="0">
                <a:solidFill>
                  <a:schemeClr val="bg1">
                    <a:lumMod val="85000"/>
                  </a:schemeClr>
                </a:solidFill>
              </a:rPr>
              <a:t> l’ère de l’hypothermie thérapeutique néonatale</a:t>
            </a:r>
          </a:p>
          <a:p>
            <a:r>
              <a:rPr lang="fr-FR" dirty="0"/>
              <a:t>2010-2011 : recommandations nationales, </a:t>
            </a:r>
            <a:r>
              <a:rPr lang="fr-FR" b="1" dirty="0"/>
              <a:t>IMPLANTATION et CHALENGES </a:t>
            </a:r>
            <a:r>
              <a:rPr lang="fr-FR" dirty="0"/>
              <a:t>soulevés (population, recrutement, </a:t>
            </a:r>
            <a:r>
              <a:rPr lang="fr-FR" dirty="0" err="1"/>
              <a:t>IRMc</a:t>
            </a:r>
            <a:r>
              <a:rPr lang="fr-FR" dirty="0"/>
              <a:t> et lecture, analgésie…)</a:t>
            </a:r>
          </a:p>
          <a:p>
            <a:r>
              <a:rPr lang="fr-FR" dirty="0"/>
              <a:t>Travail au sein du </a:t>
            </a:r>
            <a:r>
              <a:rPr lang="fr-FR" b="1" dirty="0"/>
              <a:t>RESEAU PERINATAL bas-normand</a:t>
            </a:r>
          </a:p>
          <a:p>
            <a:r>
              <a:rPr lang="fr-FR" b="1" dirty="0">
                <a:solidFill>
                  <a:schemeClr val="bg1">
                    <a:lumMod val="85000"/>
                  </a:schemeClr>
                </a:solidFill>
              </a:rPr>
              <a:t>Données épidémiologiques locales </a:t>
            </a:r>
            <a:r>
              <a:rPr lang="fr-FR" dirty="0">
                <a:solidFill>
                  <a:schemeClr val="bg1">
                    <a:lumMod val="85000"/>
                  </a:schemeClr>
                </a:solidFill>
              </a:rPr>
              <a:t>2011-2020</a:t>
            </a:r>
          </a:p>
          <a:p>
            <a:r>
              <a:rPr lang="fr-FR" b="1" dirty="0">
                <a:solidFill>
                  <a:schemeClr val="bg1">
                    <a:lumMod val="85000"/>
                  </a:schemeClr>
                </a:solidFill>
              </a:rPr>
              <a:t>PERSPECTIVES</a:t>
            </a:r>
            <a:r>
              <a:rPr lang="fr-FR" dirty="0">
                <a:solidFill>
                  <a:schemeClr val="bg1">
                    <a:lumMod val="85000"/>
                  </a:schemeClr>
                </a:solidFill>
              </a:rPr>
              <a:t> et questions actuelles : </a:t>
            </a:r>
          </a:p>
          <a:p>
            <a:pPr marL="274320" lvl="1" indent="0">
              <a:buNone/>
            </a:pPr>
            <a:r>
              <a:rPr lang="fr-FR" dirty="0">
                <a:solidFill>
                  <a:schemeClr val="bg1">
                    <a:lumMod val="85000"/>
                  </a:schemeClr>
                </a:solidFill>
              </a:rPr>
              <a:t>	- population cible (</a:t>
            </a:r>
            <a:r>
              <a:rPr lang="fr-FR" b="1" dirty="0">
                <a:solidFill>
                  <a:schemeClr val="bg1">
                    <a:lumMod val="85000"/>
                  </a:schemeClr>
                </a:solidFill>
              </a:rPr>
              <a:t>34-35SA</a:t>
            </a:r>
            <a:r>
              <a:rPr lang="fr-FR" dirty="0">
                <a:solidFill>
                  <a:schemeClr val="bg1">
                    <a:lumMod val="85000"/>
                  </a:schemeClr>
                </a:solidFill>
              </a:rPr>
              <a:t>?)</a:t>
            </a:r>
          </a:p>
          <a:p>
            <a:pPr marL="0" indent="0">
              <a:buNone/>
            </a:pPr>
            <a:r>
              <a:rPr lang="fr-FR" dirty="0">
                <a:solidFill>
                  <a:schemeClr val="bg1">
                    <a:lumMod val="85000"/>
                  </a:schemeClr>
                </a:solidFill>
              </a:rPr>
              <a:t>	- hypothermie </a:t>
            </a:r>
            <a:r>
              <a:rPr lang="fr-FR" b="1" dirty="0">
                <a:solidFill>
                  <a:schemeClr val="bg1">
                    <a:lumMod val="85000"/>
                  </a:schemeClr>
                </a:solidFill>
              </a:rPr>
              <a:t>vigile</a:t>
            </a:r>
          </a:p>
          <a:p>
            <a:pPr marL="0" indent="0">
              <a:buNone/>
            </a:pPr>
            <a:r>
              <a:rPr lang="fr-FR" dirty="0">
                <a:solidFill>
                  <a:schemeClr val="bg1">
                    <a:lumMod val="85000"/>
                  </a:schemeClr>
                </a:solidFill>
              </a:rPr>
              <a:t>	- monitoring </a:t>
            </a:r>
            <a:r>
              <a:rPr lang="fr-FR" b="1" dirty="0">
                <a:solidFill>
                  <a:schemeClr val="bg1">
                    <a:lumMod val="85000"/>
                  </a:schemeClr>
                </a:solidFill>
              </a:rPr>
              <a:t>EEG</a:t>
            </a:r>
            <a:r>
              <a:rPr lang="fr-FR" dirty="0">
                <a:solidFill>
                  <a:schemeClr val="bg1">
                    <a:lumMod val="85000"/>
                  </a:schemeClr>
                </a:solidFill>
              </a:rPr>
              <a:t> continu</a:t>
            </a:r>
          </a:p>
          <a:p>
            <a:pPr marL="0" indent="0">
              <a:buNone/>
            </a:pPr>
            <a:r>
              <a:rPr lang="fr-FR" dirty="0">
                <a:solidFill>
                  <a:schemeClr val="bg1">
                    <a:lumMod val="85000"/>
                  </a:schemeClr>
                </a:solidFill>
              </a:rPr>
              <a:t>	- </a:t>
            </a:r>
            <a:r>
              <a:rPr lang="fr-FR" b="1" dirty="0">
                <a:solidFill>
                  <a:schemeClr val="bg1">
                    <a:lumMod val="85000"/>
                  </a:schemeClr>
                </a:solidFill>
              </a:rPr>
              <a:t>biomarqueurs</a:t>
            </a:r>
            <a:r>
              <a:rPr lang="fr-FR" dirty="0">
                <a:solidFill>
                  <a:schemeClr val="bg1">
                    <a:lumMod val="85000"/>
                  </a:schemeClr>
                </a:solidFill>
              </a:rPr>
              <a:t> pronostiques</a:t>
            </a:r>
          </a:p>
          <a:p>
            <a:pPr marL="0" indent="0">
              <a:buNone/>
            </a:pPr>
            <a:endParaRPr lang="fr-FR" dirty="0"/>
          </a:p>
        </p:txBody>
      </p:sp>
      <p:pic>
        <p:nvPicPr>
          <p:cNvPr id="3074" name="Picture 2" descr="Histoire : Frise chronolog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792" y="4846739"/>
            <a:ext cx="4791456" cy="184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259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Challenges à relever en 2010-2011</a:t>
            </a:r>
          </a:p>
        </p:txBody>
      </p:sp>
      <p:pic>
        <p:nvPicPr>
          <p:cNvPr id="5" name="Image 4"/>
          <p:cNvPicPr>
            <a:picLocks noChangeAspect="1"/>
          </p:cNvPicPr>
          <p:nvPr/>
        </p:nvPicPr>
        <p:blipFill>
          <a:blip r:embed="rId2"/>
          <a:stretch>
            <a:fillRect/>
          </a:stretch>
        </p:blipFill>
        <p:spPr>
          <a:xfrm>
            <a:off x="94264" y="3188820"/>
            <a:ext cx="2227136" cy="1482058"/>
          </a:xfrm>
          <a:prstGeom prst="rect">
            <a:avLst/>
          </a:prstGeom>
        </p:spPr>
      </p:pic>
      <p:sp>
        <p:nvSpPr>
          <p:cNvPr id="6" name="Flèche droite 5"/>
          <p:cNvSpPr/>
          <p:nvPr/>
        </p:nvSpPr>
        <p:spPr>
          <a:xfrm>
            <a:off x="713232" y="4773168"/>
            <a:ext cx="11091672"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8" name="Picture 2" descr="Résultat d’images pour arrivée ironman">
            <a:extLst>
              <a:ext uri="{FF2B5EF4-FFF2-40B4-BE49-F238E27FC236}">
                <a16:creationId xmlns:a16="http://schemas.microsoft.com/office/drawing/2014/main" id="{57EC9C3B-803A-5885-37B0-41924B9BA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3087" y="2271784"/>
            <a:ext cx="1533525" cy="22288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4F140008-43E6-380F-3174-A71F3A181E0A}"/>
              </a:ext>
            </a:extLst>
          </p:cNvPr>
          <p:cNvSpPr txBox="1"/>
          <p:nvPr/>
        </p:nvSpPr>
        <p:spPr>
          <a:xfrm>
            <a:off x="336974" y="5161002"/>
            <a:ext cx="3598293" cy="369332"/>
          </a:xfrm>
          <a:prstGeom prst="rect">
            <a:avLst/>
          </a:prstGeom>
          <a:noFill/>
        </p:spPr>
        <p:txBody>
          <a:bodyPr wrap="none" rtlCol="0">
            <a:spAutoFit/>
          </a:bodyPr>
          <a:lstStyle/>
          <a:p>
            <a:r>
              <a:rPr lang="fr-FR" dirty="0"/>
              <a:t>Définition de la population cible</a:t>
            </a:r>
          </a:p>
        </p:txBody>
      </p:sp>
      <p:sp>
        <p:nvSpPr>
          <p:cNvPr id="9" name="ZoneTexte 8">
            <a:extLst>
              <a:ext uri="{FF2B5EF4-FFF2-40B4-BE49-F238E27FC236}">
                <a16:creationId xmlns:a16="http://schemas.microsoft.com/office/drawing/2014/main" id="{08281B9E-177E-D33E-A752-67A9D51E5E41}"/>
              </a:ext>
            </a:extLst>
          </p:cNvPr>
          <p:cNvSpPr txBox="1"/>
          <p:nvPr/>
        </p:nvSpPr>
        <p:spPr>
          <a:xfrm>
            <a:off x="2904066" y="5620145"/>
            <a:ext cx="2302934" cy="646331"/>
          </a:xfrm>
          <a:prstGeom prst="rect">
            <a:avLst/>
          </a:prstGeom>
          <a:noFill/>
        </p:spPr>
        <p:txBody>
          <a:bodyPr wrap="square" rtlCol="0">
            <a:spAutoFit/>
          </a:bodyPr>
          <a:lstStyle/>
          <a:p>
            <a:pPr algn="ctr"/>
            <a:r>
              <a:rPr lang="fr-FR" dirty="0"/>
              <a:t>Accès et </a:t>
            </a:r>
            <a:r>
              <a:rPr lang="fr-FR" dirty="0" smtClean="0"/>
              <a:t>maîtrise </a:t>
            </a:r>
            <a:r>
              <a:rPr lang="fr-FR" dirty="0"/>
              <a:t>EEG/</a:t>
            </a:r>
            <a:r>
              <a:rPr lang="fr-FR" dirty="0" err="1"/>
              <a:t>aEEG</a:t>
            </a:r>
            <a:endParaRPr lang="fr-FR" dirty="0"/>
          </a:p>
        </p:txBody>
      </p:sp>
      <p:sp>
        <p:nvSpPr>
          <p:cNvPr id="10" name="ZoneTexte 9">
            <a:extLst>
              <a:ext uri="{FF2B5EF4-FFF2-40B4-BE49-F238E27FC236}">
                <a16:creationId xmlns:a16="http://schemas.microsoft.com/office/drawing/2014/main" id="{0B2BAE9E-C9D7-ED18-D49F-F11EF845CABE}"/>
              </a:ext>
            </a:extLst>
          </p:cNvPr>
          <p:cNvSpPr txBox="1"/>
          <p:nvPr/>
        </p:nvSpPr>
        <p:spPr>
          <a:xfrm>
            <a:off x="2611616" y="4149804"/>
            <a:ext cx="4158574" cy="369332"/>
          </a:xfrm>
          <a:prstGeom prst="rect">
            <a:avLst/>
          </a:prstGeom>
          <a:noFill/>
        </p:spPr>
        <p:txBody>
          <a:bodyPr wrap="none" rtlCol="0">
            <a:spAutoFit/>
          </a:bodyPr>
          <a:lstStyle/>
          <a:p>
            <a:r>
              <a:rPr lang="fr-FR" dirty="0"/>
              <a:t>Recrutement dans le réseau périnatal</a:t>
            </a:r>
          </a:p>
        </p:txBody>
      </p:sp>
      <p:sp>
        <p:nvSpPr>
          <p:cNvPr id="11" name="ZoneTexte 10">
            <a:extLst>
              <a:ext uri="{FF2B5EF4-FFF2-40B4-BE49-F238E27FC236}">
                <a16:creationId xmlns:a16="http://schemas.microsoft.com/office/drawing/2014/main" id="{6A619FF1-AEFF-3791-EF06-0EEE141095CF}"/>
              </a:ext>
            </a:extLst>
          </p:cNvPr>
          <p:cNvSpPr txBox="1"/>
          <p:nvPr/>
        </p:nvSpPr>
        <p:spPr>
          <a:xfrm>
            <a:off x="7184707" y="5706070"/>
            <a:ext cx="2116667" cy="923330"/>
          </a:xfrm>
          <a:prstGeom prst="rect">
            <a:avLst/>
          </a:prstGeom>
          <a:noFill/>
        </p:spPr>
        <p:txBody>
          <a:bodyPr wrap="square" rtlCol="0">
            <a:spAutoFit/>
          </a:bodyPr>
          <a:lstStyle/>
          <a:p>
            <a:pPr algn="ctr"/>
            <a:r>
              <a:rPr lang="fr-FR" dirty="0"/>
              <a:t>Outils pronostiques : </a:t>
            </a:r>
            <a:r>
              <a:rPr lang="fr-FR" dirty="0" err="1"/>
              <a:t>IRMc</a:t>
            </a:r>
            <a:r>
              <a:rPr lang="fr-FR" dirty="0"/>
              <a:t>+++</a:t>
            </a:r>
          </a:p>
        </p:txBody>
      </p:sp>
      <p:sp>
        <p:nvSpPr>
          <p:cNvPr id="12" name="ZoneTexte 11">
            <a:extLst>
              <a:ext uri="{FF2B5EF4-FFF2-40B4-BE49-F238E27FC236}">
                <a16:creationId xmlns:a16="http://schemas.microsoft.com/office/drawing/2014/main" id="{EA8A0BF9-AD9B-034D-C9F9-AAF63F223536}"/>
              </a:ext>
            </a:extLst>
          </p:cNvPr>
          <p:cNvSpPr txBox="1"/>
          <p:nvPr/>
        </p:nvSpPr>
        <p:spPr>
          <a:xfrm>
            <a:off x="6674009" y="4500634"/>
            <a:ext cx="3727111" cy="369332"/>
          </a:xfrm>
          <a:prstGeom prst="rect">
            <a:avLst/>
          </a:prstGeom>
          <a:noFill/>
        </p:spPr>
        <p:txBody>
          <a:bodyPr wrap="none" rtlCol="0">
            <a:spAutoFit/>
          </a:bodyPr>
          <a:lstStyle/>
          <a:p>
            <a:r>
              <a:rPr lang="fr-FR" dirty="0"/>
              <a:t>Maitrise de la technique et des EI</a:t>
            </a:r>
          </a:p>
        </p:txBody>
      </p:sp>
      <p:pic>
        <p:nvPicPr>
          <p:cNvPr id="4100" name="Picture 4" descr="Société Française de Néonatalogie - SFN | LinkedIn">
            <a:extLst>
              <a:ext uri="{FF2B5EF4-FFF2-40B4-BE49-F238E27FC236}">
                <a16:creationId xmlns:a16="http://schemas.microsoft.com/office/drawing/2014/main" id="{BA8FF538-C1BA-DBEB-2C4B-69A045754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5557024"/>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ésultat d’images pour aEEG natus">
            <a:extLst>
              <a:ext uri="{FF2B5EF4-FFF2-40B4-BE49-F238E27FC236}">
                <a16:creationId xmlns:a16="http://schemas.microsoft.com/office/drawing/2014/main" id="{A9E97BB1-7086-8DAE-2F46-EC1A785A5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932" y="5161002"/>
            <a:ext cx="1128136" cy="16308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8CC16E19-2DF7-07C1-345C-5482DFE2E6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7253" y="5385943"/>
            <a:ext cx="932213" cy="127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Résultat d’images pour basse-normandie">
            <a:extLst>
              <a:ext uri="{FF2B5EF4-FFF2-40B4-BE49-F238E27FC236}">
                <a16:creationId xmlns:a16="http://schemas.microsoft.com/office/drawing/2014/main" id="{4D86C199-D250-7094-647E-322AA028C3C7}"/>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3852622" y="2511682"/>
            <a:ext cx="1676562" cy="141816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ésultat d’images pour cytosteatonecrosis newborn">
            <a:extLst>
              <a:ext uri="{FF2B5EF4-FFF2-40B4-BE49-F238E27FC236}">
                <a16:creationId xmlns:a16="http://schemas.microsoft.com/office/drawing/2014/main" id="{42248A6E-BB7B-F019-EA45-D333D1E3C1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9918" y="3028836"/>
            <a:ext cx="1853441" cy="154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180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673608" y="110590"/>
            <a:ext cx="6970776" cy="1162050"/>
          </a:xfrm>
        </p:spPr>
        <p:txBody>
          <a:bodyPr vert="horz" wrap="square" lIns="91440" tIns="45720" rIns="91440" bIns="45720" numCol="1" rtlCol="0" anchor="ctr" anchorCtr="0" compatLnSpc="1">
            <a:prstTxWarp prst="textNoShape">
              <a:avLst/>
            </a:prstTxWarp>
            <a:normAutofit/>
          </a:bodyPr>
          <a:lstStyle/>
          <a:p>
            <a:pPr algn="ctr" eaLnBrk="1" hangingPunct="1">
              <a:defRPr/>
            </a:pPr>
            <a:r>
              <a:rPr lang="fr-FR" sz="3900" dirty="0">
                <a:effectLst>
                  <a:outerShdw blurRad="38100" dist="38100" dir="2700000" algn="tl">
                    <a:srgbClr val="C0C0C0"/>
                  </a:outerShdw>
                </a:effectLst>
                <a:latin typeface="Gill Sans MT" pitchFamily="34" charset="0"/>
              </a:rPr>
              <a:t>Critères de la SFN </a:t>
            </a:r>
            <a:r>
              <a:rPr lang="fr-FR" sz="3900" dirty="0">
                <a:solidFill>
                  <a:srgbClr val="FF0000"/>
                </a:solidFill>
                <a:effectLst>
                  <a:outerShdw blurRad="38100" dist="38100" dir="2700000" algn="tl">
                    <a:srgbClr val="C0C0C0"/>
                  </a:outerShdw>
                </a:effectLst>
                <a:latin typeface="Gill Sans MT" pitchFamily="34" charset="0"/>
              </a:rPr>
              <a:t>2010</a:t>
            </a:r>
            <a:r>
              <a:rPr lang="fr-FR" sz="3900" dirty="0">
                <a:effectLst>
                  <a:outerShdw blurRad="38100" dist="38100" dir="2700000" algn="tl">
                    <a:srgbClr val="C0C0C0"/>
                  </a:outerShdw>
                </a:effectLst>
                <a:latin typeface="Gill Sans MT" pitchFamily="34" charset="0"/>
              </a:rPr>
              <a:t/>
            </a:r>
            <a:br>
              <a:rPr lang="fr-FR" sz="3900" dirty="0">
                <a:effectLst>
                  <a:outerShdw blurRad="38100" dist="38100" dir="2700000" algn="tl">
                    <a:srgbClr val="C0C0C0"/>
                  </a:outerShdw>
                </a:effectLst>
                <a:latin typeface="Gill Sans MT" pitchFamily="34" charset="0"/>
              </a:rPr>
            </a:br>
            <a:endParaRPr lang="fr-FR" sz="2000" i="1" dirty="0">
              <a:effectLst>
                <a:outerShdw blurRad="38100" dist="38100" dir="2700000" algn="tl">
                  <a:srgbClr val="C0C0C0"/>
                </a:outerShdw>
              </a:effectLst>
              <a:latin typeface="Gill Sans MT" pitchFamily="34" charset="0"/>
            </a:endParaRPr>
          </a:p>
        </p:txBody>
      </p:sp>
      <p:sp>
        <p:nvSpPr>
          <p:cNvPr id="62467" name="Rectangle 3"/>
          <p:cNvSpPr>
            <a:spLocks noGrp="1" noChangeArrowheads="1"/>
          </p:cNvSpPr>
          <p:nvPr>
            <p:ph idx="4294967295"/>
          </p:nvPr>
        </p:nvSpPr>
        <p:spPr>
          <a:xfrm>
            <a:off x="1703388" y="1773239"/>
            <a:ext cx="8662987" cy="5832475"/>
          </a:xfrm>
        </p:spPr>
        <p:txBody>
          <a:bodyPr/>
          <a:lstStyle/>
          <a:p>
            <a:pPr eaLnBrk="1" hangingPunct="1">
              <a:lnSpc>
                <a:spcPct val="90000"/>
              </a:lnSpc>
              <a:buFont typeface="Wingdings" panose="05000000000000000000" pitchFamily="2" charset="2"/>
              <a:buNone/>
            </a:pPr>
            <a:r>
              <a:rPr lang="fr-FR" altLang="fr-FR" sz="2400" b="1" u="sng" dirty="0">
                <a:solidFill>
                  <a:schemeClr val="tx2"/>
                </a:solidFill>
                <a:latin typeface="Gill Sans MT" pitchFamily="34" charset="0"/>
              </a:rPr>
              <a:t>3 critères successifs (A+B+C=hypothermie)</a:t>
            </a:r>
          </a:p>
          <a:p>
            <a:pPr eaLnBrk="1" hangingPunct="1">
              <a:lnSpc>
                <a:spcPct val="90000"/>
              </a:lnSpc>
            </a:pPr>
            <a:r>
              <a:rPr lang="fr-FR" altLang="fr-FR" sz="2400" dirty="0">
                <a:latin typeface="Gill Sans MT" pitchFamily="34" charset="0"/>
              </a:rPr>
              <a:t>A) Nné≥</a:t>
            </a:r>
            <a:r>
              <a:rPr lang="fr-FR" altLang="fr-FR" sz="2400" b="1" dirty="0">
                <a:solidFill>
                  <a:schemeClr val="tx2"/>
                </a:solidFill>
                <a:latin typeface="Gill Sans MT" pitchFamily="34" charset="0"/>
              </a:rPr>
              <a:t>36SA</a:t>
            </a:r>
            <a:r>
              <a:rPr lang="fr-FR" altLang="fr-FR" sz="2400" dirty="0">
                <a:latin typeface="Gill Sans MT" pitchFamily="34" charset="0"/>
              </a:rPr>
              <a:t> </a:t>
            </a:r>
            <a:r>
              <a:rPr lang="fr-FR" altLang="fr-FR" sz="2400" u="sng" dirty="0">
                <a:latin typeface="Gill Sans MT" pitchFamily="34" charset="0"/>
              </a:rPr>
              <a:t>et</a:t>
            </a:r>
            <a:r>
              <a:rPr lang="fr-FR" altLang="fr-FR" sz="2400" dirty="0">
                <a:latin typeface="Gill Sans MT" pitchFamily="34" charset="0"/>
              </a:rPr>
              <a:t> PN&gt;</a:t>
            </a:r>
            <a:r>
              <a:rPr lang="fr-FR" altLang="fr-FR" sz="2400" b="1" dirty="0">
                <a:solidFill>
                  <a:schemeClr val="tx2"/>
                </a:solidFill>
                <a:latin typeface="Gill Sans MT" pitchFamily="34" charset="0"/>
              </a:rPr>
              <a:t>1800g</a:t>
            </a:r>
            <a:r>
              <a:rPr lang="fr-FR" altLang="fr-FR" sz="2400" dirty="0">
                <a:latin typeface="Gill Sans MT" pitchFamily="34" charset="0"/>
              </a:rPr>
              <a:t> </a:t>
            </a:r>
            <a:r>
              <a:rPr lang="fr-FR" altLang="fr-FR" sz="2400" u="sng" dirty="0">
                <a:latin typeface="Gill Sans MT" pitchFamily="34" charset="0"/>
              </a:rPr>
              <a:t>et</a:t>
            </a:r>
            <a:r>
              <a:rPr lang="fr-FR" altLang="fr-FR" sz="2400" dirty="0">
                <a:latin typeface="Gill Sans MT" pitchFamily="34" charset="0"/>
              </a:rPr>
              <a:t> un des critères suivants : Apgar</a:t>
            </a:r>
            <a:r>
              <a:rPr lang="fr-FR" altLang="fr-FR" sz="2400" dirty="0">
                <a:latin typeface="Gill Sans MT" pitchFamily="34" charset="0"/>
                <a:cs typeface="Tahoma" panose="020B0604030504040204" pitchFamily="34" charset="0"/>
              </a:rPr>
              <a:t>≤5 à 10min </a:t>
            </a:r>
            <a:r>
              <a:rPr lang="fr-FR" altLang="fr-FR" sz="2400" u="sng" dirty="0">
                <a:latin typeface="Gill Sans MT" pitchFamily="34" charset="0"/>
                <a:cs typeface="Tahoma" panose="020B0604030504040204" pitchFamily="34" charset="0"/>
              </a:rPr>
              <a:t>ou</a:t>
            </a:r>
            <a:r>
              <a:rPr lang="fr-FR" altLang="fr-FR" sz="2400" dirty="0">
                <a:latin typeface="Gill Sans MT" pitchFamily="34" charset="0"/>
                <a:cs typeface="Tahoma" panose="020B0604030504040204" pitchFamily="34" charset="0"/>
              </a:rPr>
              <a:t> réanimation à 10min </a:t>
            </a:r>
            <a:r>
              <a:rPr lang="fr-FR" altLang="fr-FR" sz="2400" u="sng" dirty="0">
                <a:latin typeface="Gill Sans MT" pitchFamily="34" charset="0"/>
                <a:cs typeface="Tahoma" panose="020B0604030504040204" pitchFamily="34" charset="0"/>
              </a:rPr>
              <a:t>ou</a:t>
            </a:r>
            <a:r>
              <a:rPr lang="fr-FR" altLang="fr-FR" sz="2400" dirty="0">
                <a:latin typeface="Gill Sans MT" pitchFamily="34" charset="0"/>
                <a:cs typeface="Tahoma" panose="020B0604030504040204" pitchFamily="34" charset="0"/>
              </a:rPr>
              <a:t> acidose (pH&lt;7, BE≤-14 ou lactates</a:t>
            </a:r>
            <a:r>
              <a:rPr lang="fr-FR" altLang="fr-FR" sz="2400" dirty="0">
                <a:latin typeface="Gill Sans MT" pitchFamily="34" charset="0"/>
              </a:rPr>
              <a:t>≥11mmol/l)</a:t>
            </a:r>
          </a:p>
          <a:p>
            <a:pPr eaLnBrk="1" hangingPunct="1">
              <a:lnSpc>
                <a:spcPct val="90000"/>
              </a:lnSpc>
            </a:pPr>
            <a:r>
              <a:rPr lang="fr-FR" altLang="fr-FR" sz="2400" dirty="0">
                <a:latin typeface="Gill Sans MT" pitchFamily="34" charset="0"/>
              </a:rPr>
              <a:t>B)</a:t>
            </a:r>
            <a:r>
              <a:rPr lang="fr-FR" altLang="fr-FR" sz="2400" b="1" dirty="0">
                <a:solidFill>
                  <a:schemeClr val="tx2"/>
                </a:solidFill>
                <a:latin typeface="Gill Sans MT" pitchFamily="34" charset="0"/>
              </a:rPr>
              <a:t>Encéphalopathie</a:t>
            </a:r>
            <a:r>
              <a:rPr lang="fr-FR" altLang="fr-FR" sz="2400" dirty="0">
                <a:latin typeface="Gill Sans MT" pitchFamily="34" charset="0"/>
              </a:rPr>
              <a:t> avec réponse à la stimulation réduite ou </a:t>
            </a:r>
            <a:r>
              <a:rPr lang="fr-FR" altLang="fr-FR" sz="2400" dirty="0" err="1">
                <a:latin typeface="Gill Sans MT" pitchFamily="34" charset="0"/>
              </a:rPr>
              <a:t>hyperirritabilité</a:t>
            </a:r>
            <a:r>
              <a:rPr lang="fr-FR" altLang="fr-FR" sz="2400" dirty="0">
                <a:latin typeface="Gill Sans MT" pitchFamily="34" charset="0"/>
              </a:rPr>
              <a:t> et réponse exagérée </a:t>
            </a:r>
            <a:r>
              <a:rPr lang="fr-FR" altLang="fr-FR" sz="2400" u="sng" dirty="0">
                <a:latin typeface="Gill Sans MT" pitchFamily="34" charset="0"/>
              </a:rPr>
              <a:t>et</a:t>
            </a:r>
            <a:r>
              <a:rPr lang="fr-FR" altLang="fr-FR" sz="2400" dirty="0">
                <a:latin typeface="Gill Sans MT" pitchFamily="34" charset="0"/>
              </a:rPr>
              <a:t> un des critères suivants : hypotonie </a:t>
            </a:r>
            <a:r>
              <a:rPr lang="fr-FR" altLang="fr-FR" sz="2400" u="sng" dirty="0">
                <a:latin typeface="Gill Sans MT" pitchFamily="34" charset="0"/>
              </a:rPr>
              <a:t>ou</a:t>
            </a:r>
            <a:r>
              <a:rPr lang="fr-FR" altLang="fr-FR" sz="2400" dirty="0">
                <a:latin typeface="Gill Sans MT" pitchFamily="34" charset="0"/>
              </a:rPr>
              <a:t> ROT anormaux </a:t>
            </a:r>
            <a:r>
              <a:rPr lang="fr-FR" altLang="fr-FR" sz="2400" u="sng" dirty="0">
                <a:latin typeface="Gill Sans MT" pitchFamily="34" charset="0"/>
              </a:rPr>
              <a:t>ou</a:t>
            </a:r>
            <a:r>
              <a:rPr lang="fr-FR" altLang="fr-FR" sz="2400" dirty="0">
                <a:latin typeface="Gill Sans MT" pitchFamily="34" charset="0"/>
              </a:rPr>
              <a:t> absence de succion </a:t>
            </a:r>
            <a:r>
              <a:rPr lang="fr-FR" altLang="fr-FR" sz="2400" u="sng" dirty="0">
                <a:latin typeface="Gill Sans MT" pitchFamily="34" charset="0"/>
              </a:rPr>
              <a:t>ou</a:t>
            </a:r>
            <a:r>
              <a:rPr lang="fr-FR" altLang="fr-FR" sz="2400" dirty="0">
                <a:latin typeface="Gill Sans MT" pitchFamily="34" charset="0"/>
              </a:rPr>
              <a:t> convulsion clinique</a:t>
            </a:r>
          </a:p>
          <a:p>
            <a:pPr eaLnBrk="1" hangingPunct="1">
              <a:lnSpc>
                <a:spcPct val="90000"/>
              </a:lnSpc>
            </a:pPr>
            <a:r>
              <a:rPr lang="fr-FR" altLang="fr-FR" sz="2400" dirty="0">
                <a:latin typeface="Gill Sans MT" pitchFamily="34" charset="0"/>
              </a:rPr>
              <a:t>C)Anomalies </a:t>
            </a:r>
            <a:r>
              <a:rPr lang="fr-FR" altLang="fr-FR" sz="2400" b="1" dirty="0">
                <a:solidFill>
                  <a:schemeClr val="tx2"/>
                </a:solidFill>
                <a:latin typeface="Gill Sans MT" pitchFamily="34" charset="0"/>
              </a:rPr>
              <a:t>EEG</a:t>
            </a:r>
            <a:r>
              <a:rPr lang="fr-FR" altLang="fr-FR" sz="2400" dirty="0">
                <a:latin typeface="Gill Sans MT" pitchFamily="34" charset="0"/>
              </a:rPr>
              <a:t> sur EEG standard de 30min ou EEG amplifié (nécessité d’un tracé EEG ou </a:t>
            </a:r>
            <a:r>
              <a:rPr lang="fr-FR" altLang="fr-FR" sz="2400" dirty="0" err="1">
                <a:latin typeface="Gill Sans MT" pitchFamily="34" charset="0"/>
              </a:rPr>
              <a:t>aEEG</a:t>
            </a:r>
            <a:r>
              <a:rPr lang="fr-FR" altLang="fr-FR" sz="2400" dirty="0">
                <a:latin typeface="Gill Sans MT" pitchFamily="34" charset="0"/>
              </a:rPr>
              <a:t> </a:t>
            </a:r>
            <a:r>
              <a:rPr lang="fr-FR" altLang="fr-FR" sz="2400" u="sng" dirty="0">
                <a:latin typeface="Gill Sans MT" pitchFamily="34" charset="0"/>
              </a:rPr>
              <a:t>avant de démarrer</a:t>
            </a:r>
            <a:r>
              <a:rPr lang="fr-FR" altLang="fr-FR" sz="2400" dirty="0">
                <a:latin typeface="Gill Sans MT" pitchFamily="34" charset="0"/>
              </a:rPr>
              <a:t>) : tracé discontinu, inactif, convulsions….</a:t>
            </a:r>
          </a:p>
        </p:txBody>
      </p:sp>
      <p:sp>
        <p:nvSpPr>
          <p:cNvPr id="2" name="ZoneTexte 1">
            <a:extLst>
              <a:ext uri="{FF2B5EF4-FFF2-40B4-BE49-F238E27FC236}">
                <a16:creationId xmlns:a16="http://schemas.microsoft.com/office/drawing/2014/main" id="{A45F4D91-4C06-A114-5FBF-7D6C535364FA}"/>
              </a:ext>
            </a:extLst>
          </p:cNvPr>
          <p:cNvSpPr txBox="1"/>
          <p:nvPr/>
        </p:nvSpPr>
        <p:spPr>
          <a:xfrm>
            <a:off x="183219" y="6186424"/>
            <a:ext cx="10516020" cy="400110"/>
          </a:xfrm>
          <a:prstGeom prst="rect">
            <a:avLst/>
          </a:prstGeom>
          <a:noFill/>
        </p:spPr>
        <p:txBody>
          <a:bodyPr wrap="none" rtlCol="0">
            <a:spAutoFit/>
          </a:bodyPr>
          <a:lstStyle/>
          <a:p>
            <a:r>
              <a:rPr lang="fr-FR" u="sng" dirty="0"/>
              <a:t>Objectifs</a:t>
            </a:r>
            <a:r>
              <a:rPr lang="fr-FR" dirty="0"/>
              <a:t> : standardiser, uniformiser …..et éviter les </a:t>
            </a:r>
            <a:r>
              <a:rPr lang="fr-FR" sz="2000" b="1" u="sng" dirty="0"/>
              <a:t>indications erronées/abusives</a:t>
            </a:r>
          </a:p>
        </p:txBody>
      </p:sp>
      <p:pic>
        <p:nvPicPr>
          <p:cNvPr id="2050" name="Picture 2" descr="Résultat d’images pour enthousiasme">
            <a:extLst>
              <a:ext uri="{FF2B5EF4-FFF2-40B4-BE49-F238E27FC236}">
                <a16:creationId xmlns:a16="http://schemas.microsoft.com/office/drawing/2014/main" id="{37A3B04E-A912-4F4F-9B9D-89C8DFC39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2512" y="5093336"/>
            <a:ext cx="1471464" cy="1093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59704" y="259030"/>
            <a:ext cx="4983480" cy="1323439"/>
          </a:xfrm>
          <a:prstGeom prst="rect">
            <a:avLst/>
          </a:prstGeom>
        </p:spPr>
        <p:txBody>
          <a:bodyPr wrap="square">
            <a:spAutoFit/>
          </a:bodyPr>
          <a:lstStyle/>
          <a:p>
            <a:r>
              <a:rPr lang="fr-FR" dirty="0" err="1">
                <a:solidFill>
                  <a:srgbClr val="231F20"/>
                </a:solidFill>
                <a:latin typeface="BodoniStd-Book"/>
              </a:rPr>
              <a:t>Neuroprotection</a:t>
            </a:r>
            <a:r>
              <a:rPr lang="fr-FR" dirty="0">
                <a:solidFill>
                  <a:srgbClr val="231F20"/>
                </a:solidFill>
                <a:latin typeface="BodoniStd-Book"/>
              </a:rPr>
              <a:t> par hypothermie contrôlée</a:t>
            </a:r>
          </a:p>
          <a:p>
            <a:r>
              <a:rPr lang="fr-FR" dirty="0">
                <a:solidFill>
                  <a:srgbClr val="231F20"/>
                </a:solidFill>
                <a:latin typeface="BodoniStd-Book"/>
              </a:rPr>
              <a:t>dans l’encéphalopathie </a:t>
            </a:r>
            <a:r>
              <a:rPr lang="fr-FR" dirty="0" smtClean="0">
                <a:solidFill>
                  <a:srgbClr val="231F20"/>
                </a:solidFill>
                <a:latin typeface="BodoniStd-Book"/>
              </a:rPr>
              <a:t>hypoxique ischémique</a:t>
            </a:r>
            <a:endParaRPr lang="fr-FR" dirty="0">
              <a:solidFill>
                <a:srgbClr val="231F20"/>
              </a:solidFill>
              <a:latin typeface="BodoniStd-Book"/>
            </a:endParaRPr>
          </a:p>
          <a:p>
            <a:r>
              <a:rPr lang="fr-FR" dirty="0">
                <a:solidFill>
                  <a:srgbClr val="231F20"/>
                </a:solidFill>
                <a:latin typeface="BodoniStd-Book"/>
              </a:rPr>
              <a:t>du nouveau-né à terme</a:t>
            </a:r>
          </a:p>
          <a:p>
            <a:r>
              <a:rPr lang="en-US" sz="1300" dirty="0">
                <a:solidFill>
                  <a:srgbClr val="231F20"/>
                </a:solidFill>
                <a:latin typeface="BodoniStd-Book"/>
              </a:rPr>
              <a:t>Hypothermia for hypoxic-ischemic encephalopathy in </a:t>
            </a:r>
            <a:r>
              <a:rPr lang="en-US" sz="1300" dirty="0" smtClean="0">
                <a:solidFill>
                  <a:srgbClr val="231F20"/>
                </a:solidFill>
                <a:latin typeface="BodoniStd-Book"/>
              </a:rPr>
              <a:t>full term</a:t>
            </a:r>
            <a:endParaRPr lang="en-US" sz="1300" dirty="0">
              <a:solidFill>
                <a:srgbClr val="231F20"/>
              </a:solidFill>
              <a:latin typeface="BodoniStd-Book"/>
            </a:endParaRPr>
          </a:p>
          <a:p>
            <a:r>
              <a:rPr lang="fr-FR" sz="1300" dirty="0" err="1" smtClean="0">
                <a:solidFill>
                  <a:srgbClr val="231F20"/>
                </a:solidFill>
                <a:latin typeface="BodoniStd-Book"/>
              </a:rPr>
              <a:t>Newborns</a:t>
            </a:r>
            <a:r>
              <a:rPr lang="fr-FR" sz="1300" dirty="0" smtClean="0">
                <a:solidFill>
                  <a:srgbClr val="231F20"/>
                </a:solidFill>
                <a:latin typeface="BodoniStd-Book"/>
              </a:rPr>
              <a:t>  </a:t>
            </a:r>
            <a:r>
              <a:rPr lang="fr-FR" sz="900" dirty="0" smtClean="0">
                <a:solidFill>
                  <a:srgbClr val="231F20"/>
                </a:solidFill>
                <a:latin typeface="TheSansLight-Plain"/>
              </a:rPr>
              <a:t>E</a:t>
            </a:r>
            <a:r>
              <a:rPr lang="fr-FR" sz="900" dirty="0">
                <a:solidFill>
                  <a:srgbClr val="231F20"/>
                </a:solidFill>
                <a:latin typeface="TheSansLight-Plain"/>
              </a:rPr>
              <a:t>. </a:t>
            </a:r>
            <a:r>
              <a:rPr lang="fr-FR" sz="900" dirty="0" smtClean="0">
                <a:solidFill>
                  <a:srgbClr val="231F20"/>
                </a:solidFill>
                <a:latin typeface="TheSansLight-Plain"/>
              </a:rPr>
              <a:t>Saliba, </a:t>
            </a:r>
            <a:r>
              <a:rPr lang="fr-FR" sz="900" dirty="0">
                <a:solidFill>
                  <a:srgbClr val="231F20"/>
                </a:solidFill>
                <a:latin typeface="TheSansLight-Plain"/>
              </a:rPr>
              <a:t>T. </a:t>
            </a:r>
            <a:r>
              <a:rPr lang="fr-FR" sz="900" dirty="0" err="1" smtClean="0">
                <a:solidFill>
                  <a:srgbClr val="231F20"/>
                </a:solidFill>
                <a:latin typeface="TheSansLight-Plain"/>
              </a:rPr>
              <a:t>Debillon</a:t>
            </a:r>
            <a:r>
              <a:rPr lang="fr-FR" sz="600" dirty="0" smtClean="0">
                <a:solidFill>
                  <a:srgbClr val="231F20"/>
                </a:solidFill>
                <a:latin typeface="TheSansLight-Plain"/>
              </a:rPr>
              <a:t>         </a:t>
            </a:r>
            <a:r>
              <a:rPr lang="fr-FR" sz="900" dirty="0" smtClean="0"/>
              <a:t>Archives </a:t>
            </a:r>
            <a:r>
              <a:rPr lang="fr-FR" sz="900" dirty="0"/>
              <a:t>de </a:t>
            </a:r>
            <a:r>
              <a:rPr lang="fr-FR" sz="900" dirty="0" err="1" smtClean="0"/>
              <a:t>Pediatrie</a:t>
            </a:r>
            <a:r>
              <a:rPr lang="fr-FR" sz="900" dirty="0" smtClean="0"/>
              <a:t> 2010;17:S67-S77</a:t>
            </a:r>
            <a:endParaRPr lang="fr-FR" sz="900" dirty="0"/>
          </a:p>
        </p:txBody>
      </p:sp>
    </p:spTree>
    <p:extLst>
      <p:ext uri="{BB962C8B-B14F-4D97-AF65-F5344CB8AC3E}">
        <p14:creationId xmlns:p14="http://schemas.microsoft.com/office/powerpoint/2010/main" val="1989255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3736976" y="457200"/>
            <a:ext cx="6473825" cy="1371600"/>
          </a:xfrm>
        </p:spPr>
        <p:txBody>
          <a:bodyPr vert="horz" wrap="square" lIns="91440" tIns="45720" rIns="91440" bIns="45720" numCol="1" rtlCol="0" anchor="ctr" anchorCtr="0" compatLnSpc="1">
            <a:prstTxWarp prst="textNoShape">
              <a:avLst/>
            </a:prstTxWarp>
            <a:normAutofit fontScale="90000"/>
          </a:bodyPr>
          <a:lstStyle/>
          <a:p>
            <a:pPr algn="ctr" eaLnBrk="1" hangingPunct="1">
              <a:defRPr/>
            </a:pPr>
            <a:r>
              <a:rPr lang="fr-FR" dirty="0">
                <a:effectLst>
                  <a:outerShdw blurRad="38100" dist="38100" dir="2700000" algn="tl">
                    <a:srgbClr val="C0C0C0"/>
                  </a:outerShdw>
                </a:effectLst>
                <a:latin typeface="Gill Sans MT" pitchFamily="34" charset="0"/>
              </a:rPr>
              <a:t>CRITICOOL° </a:t>
            </a:r>
            <a:r>
              <a:rPr lang="fr-FR" sz="2400" dirty="0">
                <a:effectLst>
                  <a:outerShdw blurRad="38100" dist="38100" dir="2700000" algn="tl">
                    <a:srgbClr val="C0C0C0"/>
                  </a:outerShdw>
                </a:effectLst>
                <a:latin typeface="Gill Sans MT" pitchFamily="34" charset="0"/>
              </a:rPr>
              <a:t>(SEBAC)</a:t>
            </a:r>
            <a:br>
              <a:rPr lang="fr-FR" sz="2400" dirty="0">
                <a:effectLst>
                  <a:outerShdw blurRad="38100" dist="38100" dir="2700000" algn="tl">
                    <a:srgbClr val="C0C0C0"/>
                  </a:outerShdw>
                </a:effectLst>
                <a:latin typeface="Gill Sans MT" pitchFamily="34" charset="0"/>
              </a:rPr>
            </a:br>
            <a:r>
              <a:rPr lang="fr-FR" sz="2400" dirty="0">
                <a:effectLst>
                  <a:outerShdw blurRad="38100" dist="38100" dir="2700000" algn="tl">
                    <a:srgbClr val="C0C0C0"/>
                  </a:outerShdw>
                </a:effectLst>
                <a:latin typeface="Gill Sans MT" pitchFamily="34" charset="0"/>
              </a:rPr>
              <a:t>acquisition CHU de CAEN </a:t>
            </a:r>
            <a:r>
              <a:rPr lang="fr-FR" sz="2400" dirty="0" smtClean="0">
                <a:effectLst>
                  <a:outerShdw blurRad="38100" dist="38100" dir="2700000" algn="tl">
                    <a:srgbClr val="C0C0C0"/>
                  </a:outerShdw>
                </a:effectLst>
                <a:latin typeface="Gill Sans MT" pitchFamily="34" charset="0"/>
              </a:rPr>
              <a:t>décembre </a:t>
            </a:r>
            <a:r>
              <a:rPr lang="fr-FR" sz="2400" dirty="0">
                <a:effectLst>
                  <a:outerShdw blurRad="38100" dist="38100" dir="2700000" algn="tl">
                    <a:srgbClr val="C0C0C0"/>
                  </a:outerShdw>
                </a:effectLst>
                <a:latin typeface="Gill Sans MT" pitchFamily="34" charset="0"/>
              </a:rPr>
              <a:t>2009</a:t>
            </a:r>
          </a:p>
        </p:txBody>
      </p:sp>
      <p:sp>
        <p:nvSpPr>
          <p:cNvPr id="68611" name="Rectangle 3"/>
          <p:cNvSpPr>
            <a:spLocks noGrp="1" noChangeArrowheads="1"/>
          </p:cNvSpPr>
          <p:nvPr>
            <p:ph idx="4294967295"/>
          </p:nvPr>
        </p:nvSpPr>
        <p:spPr/>
        <p:txBody>
          <a:bodyPr/>
          <a:lstStyle/>
          <a:p>
            <a:pPr eaLnBrk="1" hangingPunct="1"/>
            <a:endParaRPr lang="fr-FR" altLang="fr-FR">
              <a:latin typeface="Gill Sans MT" pitchFamily="34" charset="0"/>
            </a:endParaRPr>
          </a:p>
        </p:txBody>
      </p:sp>
      <p:pic>
        <p:nvPicPr>
          <p:cNvPr id="68612" name="Picture 4" descr="images[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55" y="5452201"/>
            <a:ext cx="1916915" cy="143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bv00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020" y="1704423"/>
            <a:ext cx="25812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descr="bv000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913" y="2196550"/>
            <a:ext cx="3887787"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Résultat d’images pour pains de glace réanimation néonatale">
            <a:extLst>
              <a:ext uri="{FF2B5EF4-FFF2-40B4-BE49-F238E27FC236}">
                <a16:creationId xmlns:a16="http://schemas.microsoft.com/office/drawing/2014/main" id="{8CAB121F-4CF6-E00B-937B-50FEEE61AB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359" y="935545"/>
            <a:ext cx="2371725" cy="23717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2">
            <a:extLst>
              <a:ext uri="{FF2B5EF4-FFF2-40B4-BE49-F238E27FC236}">
                <a16:creationId xmlns:a16="http://schemas.microsoft.com/office/drawing/2014/main" id="{F63B1941-E3F0-C915-9026-9AA1062B7721}"/>
              </a:ext>
            </a:extLst>
          </p:cNvPr>
          <p:cNvCxnSpPr/>
          <p:nvPr/>
        </p:nvCxnSpPr>
        <p:spPr>
          <a:xfrm>
            <a:off x="160867" y="685800"/>
            <a:ext cx="2783153" cy="27432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10DBEC0E-82E6-76A0-7907-ED0C008F26DC}"/>
              </a:ext>
            </a:extLst>
          </p:cNvPr>
          <p:cNvCxnSpPr/>
          <p:nvPr/>
        </p:nvCxnSpPr>
        <p:spPr>
          <a:xfrm flipH="1">
            <a:off x="194733" y="685800"/>
            <a:ext cx="2749287" cy="2847423"/>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768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EA42684-9A94-2E2D-9B01-BF1B9602DFF8}"/>
              </a:ext>
            </a:extLst>
          </p:cNvPr>
          <p:cNvSpPr>
            <a:spLocks noGrp="1" noChangeArrowheads="1"/>
          </p:cNvSpPr>
          <p:nvPr>
            <p:ph type="title"/>
          </p:nvPr>
        </p:nvSpPr>
        <p:spPr/>
        <p:txBody>
          <a:bodyPr/>
          <a:lstStyle/>
          <a:p>
            <a:pPr algn="ctr">
              <a:defRPr/>
            </a:pPr>
            <a:r>
              <a:rPr lang="fr-FR" dirty="0">
                <a:solidFill>
                  <a:schemeClr val="tx2">
                    <a:satMod val="130000"/>
                  </a:schemeClr>
                </a:solidFill>
              </a:rPr>
              <a:t>Données caennaises : courbe d’apprentissage</a:t>
            </a:r>
          </a:p>
        </p:txBody>
      </p:sp>
      <p:sp>
        <p:nvSpPr>
          <p:cNvPr id="27651" name="Rectangle 3">
            <a:extLst>
              <a:ext uri="{FF2B5EF4-FFF2-40B4-BE49-F238E27FC236}">
                <a16:creationId xmlns:a16="http://schemas.microsoft.com/office/drawing/2014/main" id="{8FB3B672-2DB1-BC1A-7202-A12CA1E96885}"/>
              </a:ext>
            </a:extLst>
          </p:cNvPr>
          <p:cNvSpPr>
            <a:spLocks noGrp="1" noChangeArrowheads="1"/>
          </p:cNvSpPr>
          <p:nvPr>
            <p:ph idx="1"/>
          </p:nvPr>
        </p:nvSpPr>
        <p:spPr/>
        <p:txBody>
          <a:bodyPr/>
          <a:lstStyle/>
          <a:p>
            <a:pPr eaLnBrk="1" hangingPunct="1">
              <a:buFontTx/>
              <a:buNone/>
            </a:pPr>
            <a:r>
              <a:rPr lang="fr-FR" altLang="fr-FR" u="sng" dirty="0"/>
              <a:t>Date d’acquisition du CRITICOOL° :</a:t>
            </a:r>
          </a:p>
          <a:p>
            <a:pPr eaLnBrk="1" hangingPunct="1">
              <a:buFontTx/>
              <a:buNone/>
            </a:pPr>
            <a:r>
              <a:rPr lang="fr-FR" altLang="fr-FR" dirty="0"/>
              <a:t>            15 décembre 2009</a:t>
            </a:r>
          </a:p>
          <a:p>
            <a:pPr algn="ctr" eaLnBrk="1" hangingPunct="1">
              <a:buFontTx/>
              <a:buNone/>
            </a:pPr>
            <a:r>
              <a:rPr lang="fr-FR" altLang="fr-FR" b="1" dirty="0"/>
              <a:t>17 nouveau-nés à terme mis en hypothermie contrôlée</a:t>
            </a:r>
            <a:r>
              <a:rPr lang="fr-FR" altLang="fr-FR" dirty="0"/>
              <a:t> </a:t>
            </a:r>
            <a:r>
              <a:rPr lang="fr-FR" altLang="fr-FR" b="1" dirty="0"/>
              <a:t>entre 1</a:t>
            </a:r>
            <a:r>
              <a:rPr lang="fr-FR" altLang="fr-FR" b="1" baseline="30000" dirty="0"/>
              <a:t>er</a:t>
            </a:r>
            <a:r>
              <a:rPr lang="fr-FR" altLang="fr-FR" b="1" dirty="0"/>
              <a:t> janvier 2010 et 31 décembre 2012</a:t>
            </a:r>
          </a:p>
        </p:txBody>
      </p:sp>
      <p:graphicFrame>
        <p:nvGraphicFramePr>
          <p:cNvPr id="27652" name="Graphique 3">
            <a:extLst>
              <a:ext uri="{FF2B5EF4-FFF2-40B4-BE49-F238E27FC236}">
                <a16:creationId xmlns:a16="http://schemas.microsoft.com/office/drawing/2014/main" id="{1B574960-A899-62BD-C2F1-F60AFE5EAF5E}"/>
              </a:ext>
            </a:extLst>
          </p:cNvPr>
          <p:cNvGraphicFramePr>
            <a:graphicFrameLocks/>
          </p:cNvGraphicFramePr>
          <p:nvPr/>
        </p:nvGraphicFramePr>
        <p:xfrm>
          <a:off x="4173538" y="3954463"/>
          <a:ext cx="4673600" cy="2844800"/>
        </p:xfrm>
        <a:graphic>
          <a:graphicData uri="http://schemas.openxmlformats.org/presentationml/2006/ole">
            <mc:AlternateContent xmlns:mc="http://schemas.openxmlformats.org/markup-compatibility/2006">
              <mc:Choice xmlns:v="urn:schemas-microsoft-com:vml" Requires="v">
                <p:oleObj spid="_x0000_s2107" r:id="rId3" imgW="4669941" imgH="2840982" progId="Excel.Chart.8">
                  <p:embed/>
                </p:oleObj>
              </mc:Choice>
              <mc:Fallback>
                <p:oleObj r:id="rId3" imgW="4669941" imgH="2840982" progId="Excel.Chart.8">
                  <p:embed/>
                  <p:pic>
                    <p:nvPicPr>
                      <p:cNvPr id="27652" name="Graphique 3">
                        <a:extLst>
                          <a:ext uri="{FF2B5EF4-FFF2-40B4-BE49-F238E27FC236}">
                            <a16:creationId xmlns:a16="http://schemas.microsoft.com/office/drawing/2014/main" id="{1B574960-A899-62BD-C2F1-F60AFE5EAF5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3538" y="3954463"/>
                        <a:ext cx="46736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9EDF475-3E53-5465-BF03-70E49D0446F8}"/>
              </a:ext>
            </a:extLst>
          </p:cNvPr>
          <p:cNvSpPr>
            <a:spLocks noGrp="1" noChangeArrowheads="1"/>
          </p:cNvSpPr>
          <p:nvPr>
            <p:ph type="title"/>
          </p:nvPr>
        </p:nvSpPr>
        <p:spPr>
          <a:xfrm>
            <a:off x="1088136" y="228600"/>
            <a:ext cx="8970264" cy="1143000"/>
          </a:xfrm>
        </p:spPr>
        <p:txBody>
          <a:bodyPr>
            <a:normAutofit fontScale="90000"/>
          </a:bodyPr>
          <a:lstStyle/>
          <a:p>
            <a:pPr algn="ctr">
              <a:defRPr/>
            </a:pPr>
            <a:r>
              <a:rPr lang="fr-FR" dirty="0">
                <a:solidFill>
                  <a:schemeClr val="tx2">
                    <a:satMod val="130000"/>
                  </a:schemeClr>
                </a:solidFill>
              </a:rPr>
              <a:t>Incidence théorique et incidence </a:t>
            </a:r>
            <a:r>
              <a:rPr lang="fr-FR" dirty="0" smtClean="0">
                <a:solidFill>
                  <a:schemeClr val="tx2">
                    <a:satMod val="130000"/>
                  </a:schemeClr>
                </a:solidFill>
              </a:rPr>
              <a:t>observée…</a:t>
            </a:r>
            <a:endParaRPr lang="fr-FR" dirty="0">
              <a:solidFill>
                <a:schemeClr val="tx2">
                  <a:satMod val="130000"/>
                </a:schemeClr>
              </a:solidFill>
            </a:endParaRPr>
          </a:p>
        </p:txBody>
      </p:sp>
      <p:sp>
        <p:nvSpPr>
          <p:cNvPr id="30723" name="Rectangle 3">
            <a:extLst>
              <a:ext uri="{FF2B5EF4-FFF2-40B4-BE49-F238E27FC236}">
                <a16:creationId xmlns:a16="http://schemas.microsoft.com/office/drawing/2014/main" id="{B5E1592F-F95E-C429-41E8-AF1AD56D3B8D}"/>
              </a:ext>
            </a:extLst>
          </p:cNvPr>
          <p:cNvSpPr>
            <a:spLocks noGrp="1" noChangeArrowheads="1"/>
          </p:cNvSpPr>
          <p:nvPr>
            <p:ph idx="1"/>
          </p:nvPr>
        </p:nvSpPr>
        <p:spPr>
          <a:xfrm>
            <a:off x="2208213" y="1522413"/>
            <a:ext cx="8534400" cy="4876800"/>
          </a:xfrm>
        </p:spPr>
        <p:txBody>
          <a:bodyPr/>
          <a:lstStyle/>
          <a:p>
            <a:pPr eaLnBrk="1" hangingPunct="1"/>
            <a:r>
              <a:rPr lang="fr-FR" altLang="fr-FR" u="sng" dirty="0"/>
              <a:t>Données du PMSI de la région Basse-Normandie</a:t>
            </a:r>
            <a:r>
              <a:rPr lang="fr-FR" altLang="fr-FR" dirty="0"/>
              <a:t> :</a:t>
            </a:r>
          </a:p>
          <a:p>
            <a:pPr eaLnBrk="1" hangingPunct="1">
              <a:buFontTx/>
              <a:buNone/>
            </a:pPr>
            <a:r>
              <a:rPr lang="fr-FR" altLang="fr-FR" dirty="0"/>
              <a:t>    naissances vivantes AG&gt;37SA : </a:t>
            </a:r>
            <a:r>
              <a:rPr lang="fr-FR" altLang="fr-FR" b="1" u="sng" dirty="0"/>
              <a:t>32084 </a:t>
            </a:r>
          </a:p>
          <a:p>
            <a:pPr eaLnBrk="1" hangingPunct="1">
              <a:buFontTx/>
              <a:buNone/>
            </a:pPr>
            <a:r>
              <a:rPr lang="fr-FR" altLang="fr-FR" dirty="0"/>
              <a:t> (2010 : 16006 ; 2011 : 16078) dont 5471au CHU </a:t>
            </a:r>
            <a:r>
              <a:rPr lang="fr-FR" altLang="fr-FR" dirty="0" smtClean="0"/>
              <a:t>CAEN</a:t>
            </a:r>
            <a:endParaRPr lang="fr-FR" altLang="fr-FR" dirty="0"/>
          </a:p>
          <a:p>
            <a:pPr eaLnBrk="1" hangingPunct="1">
              <a:buFontTx/>
              <a:buNone/>
            </a:pPr>
            <a:endParaRPr lang="fr-FR" altLang="fr-FR" dirty="0"/>
          </a:p>
        </p:txBody>
      </p:sp>
      <p:graphicFrame>
        <p:nvGraphicFramePr>
          <p:cNvPr id="35888" name="Group 48">
            <a:extLst>
              <a:ext uri="{FF2B5EF4-FFF2-40B4-BE49-F238E27FC236}">
                <a16:creationId xmlns:a16="http://schemas.microsoft.com/office/drawing/2014/main" id="{F26A41C4-ACDB-8E44-CA04-C3DF8BF14407}"/>
              </a:ext>
            </a:extLst>
          </p:cNvPr>
          <p:cNvGraphicFramePr>
            <a:graphicFrameLocks noGrp="1"/>
          </p:cNvGraphicFramePr>
          <p:nvPr>
            <p:extLst>
              <p:ext uri="{D42A27DB-BD31-4B8C-83A1-F6EECF244321}">
                <p14:modId xmlns:p14="http://schemas.microsoft.com/office/powerpoint/2010/main" val="2228918657"/>
              </p:ext>
            </p:extLst>
          </p:nvPr>
        </p:nvGraphicFramePr>
        <p:xfrm>
          <a:off x="1271586" y="3415507"/>
          <a:ext cx="8786814" cy="2071154"/>
        </p:xfrm>
        <a:graphic>
          <a:graphicData uri="http://schemas.openxmlformats.org/drawingml/2006/table">
            <a:tbl>
              <a:tblPr/>
              <a:tblGrid>
                <a:gridCol w="2928938">
                  <a:extLst>
                    <a:ext uri="{9D8B030D-6E8A-4147-A177-3AD203B41FA5}">
                      <a16:colId xmlns:a16="http://schemas.microsoft.com/office/drawing/2014/main" val="20000"/>
                    </a:ext>
                  </a:extLst>
                </a:gridCol>
                <a:gridCol w="2928938">
                  <a:extLst>
                    <a:ext uri="{9D8B030D-6E8A-4147-A177-3AD203B41FA5}">
                      <a16:colId xmlns:a16="http://schemas.microsoft.com/office/drawing/2014/main" val="20001"/>
                    </a:ext>
                  </a:extLst>
                </a:gridCol>
                <a:gridCol w="2928938">
                  <a:extLst>
                    <a:ext uri="{9D8B030D-6E8A-4147-A177-3AD203B41FA5}">
                      <a16:colId xmlns:a16="http://schemas.microsoft.com/office/drawing/2014/main" val="20002"/>
                    </a:ext>
                  </a:extLst>
                </a:gridCol>
              </a:tblGrid>
              <a:tr h="7691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a:ln>
                          <a:noFill/>
                        </a:ln>
                        <a:solidFill>
                          <a:schemeClr val="tx1"/>
                        </a:solidFill>
                        <a:effectLst/>
                        <a:latin typeface="+mj-lt"/>
                        <a:cs typeface="Times New Roman" pitchFamily="18"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mj-lt"/>
                          <a:cs typeface="Times New Roman" pitchFamily="18" charset="0"/>
                        </a:rPr>
                        <a:t>Théorique</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mj-lt"/>
                          <a:cs typeface="Times New Roman" pitchFamily="18" charset="0"/>
                        </a:rPr>
                        <a:t>Observé</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661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a:ln>
                            <a:noFill/>
                          </a:ln>
                          <a:solidFill>
                            <a:schemeClr val="tx1"/>
                          </a:solidFill>
                          <a:effectLst/>
                          <a:latin typeface="+mj-lt"/>
                          <a:cs typeface="Times New Roman" pitchFamily="18" charset="0"/>
                        </a:rPr>
                        <a:t>EAI (hypothermie) (n)</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mj-lt"/>
                          <a:cs typeface="Times New Roman" pitchFamily="18" charset="0"/>
                        </a:rPr>
                        <a:t>32</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mj-lt"/>
                          <a:cs typeface="Times New Roman" pitchFamily="18" charset="0"/>
                        </a:rPr>
                        <a:t>8</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91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a:ln>
                            <a:noFill/>
                          </a:ln>
                          <a:solidFill>
                            <a:schemeClr val="tx1"/>
                          </a:solidFill>
                          <a:effectLst/>
                          <a:latin typeface="+mj-lt"/>
                          <a:cs typeface="Times New Roman" pitchFamily="18" charset="0"/>
                        </a:rPr>
                        <a:t>Incidence EAI pour mille</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a:ln>
                            <a:noFill/>
                          </a:ln>
                          <a:solidFill>
                            <a:schemeClr val="tx1"/>
                          </a:solidFill>
                          <a:effectLst/>
                          <a:latin typeface="+mj-lt"/>
                          <a:cs typeface="Times New Roman" pitchFamily="18" charset="0"/>
                        </a:rPr>
                        <a:t>1</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mj-lt"/>
                          <a:cs typeface="Times New Roman" pitchFamily="18" charset="0"/>
                        </a:rPr>
                        <a:t>0,25</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0742" name="Text Box 46">
            <a:extLst>
              <a:ext uri="{FF2B5EF4-FFF2-40B4-BE49-F238E27FC236}">
                <a16:creationId xmlns:a16="http://schemas.microsoft.com/office/drawing/2014/main" id="{01023B6B-FD59-1A3B-C4EC-8D06F49F7456}"/>
              </a:ext>
            </a:extLst>
          </p:cNvPr>
          <p:cNvSpPr txBox="1">
            <a:spLocks noChangeArrowheads="1"/>
          </p:cNvSpPr>
          <p:nvPr/>
        </p:nvSpPr>
        <p:spPr bwMode="auto">
          <a:xfrm>
            <a:off x="6333067" y="6062663"/>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fr-FR" altLang="fr-FR" sz="1600" dirty="0">
                <a:latin typeface="Times New Roman" panose="02020603050405020304" pitchFamily="18" charset="0"/>
              </a:rPr>
              <a:t>EAI : Encéphalopathie </a:t>
            </a:r>
            <a:r>
              <a:rPr lang="fr-FR" altLang="fr-FR" sz="1600" dirty="0" err="1">
                <a:latin typeface="Times New Roman" panose="02020603050405020304" pitchFamily="18" charset="0"/>
              </a:rPr>
              <a:t>anoxo</a:t>
            </a:r>
            <a:r>
              <a:rPr lang="fr-FR" altLang="fr-FR" sz="1600" dirty="0">
                <a:latin typeface="Times New Roman" panose="02020603050405020304" pitchFamily="18" charset="0"/>
              </a:rPr>
              <a:t>-ischémique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0263A640-0BAC-FEA1-C324-0E111E339DB3}"/>
              </a:ext>
            </a:extLst>
          </p:cNvPr>
          <p:cNvSpPr>
            <a:spLocks noGrp="1"/>
          </p:cNvSpPr>
          <p:nvPr>
            <p:ph type="title" idx="4294967295"/>
          </p:nvPr>
        </p:nvSpPr>
        <p:spPr>
          <a:xfrm>
            <a:off x="2424114" y="304800"/>
            <a:ext cx="8243887" cy="1143000"/>
          </a:xfrm>
        </p:spPr>
        <p:txBody>
          <a:bodyPr/>
          <a:lstStyle/>
          <a:p>
            <a:pPr algn="ctr">
              <a:defRPr/>
            </a:pPr>
            <a:r>
              <a:rPr lang="fr-FR" sz="3700" dirty="0">
                <a:solidFill>
                  <a:schemeClr val="tx2">
                    <a:satMod val="130000"/>
                  </a:schemeClr>
                </a:solidFill>
              </a:rPr>
              <a:t>En pratique : quand  transférer ?</a:t>
            </a:r>
          </a:p>
        </p:txBody>
      </p:sp>
      <p:sp>
        <p:nvSpPr>
          <p:cNvPr id="51203" name="Rectangle 3">
            <a:extLst>
              <a:ext uri="{FF2B5EF4-FFF2-40B4-BE49-F238E27FC236}">
                <a16:creationId xmlns:a16="http://schemas.microsoft.com/office/drawing/2014/main" id="{243F0A21-D3C1-27FA-57B6-175131725BBC}"/>
              </a:ext>
            </a:extLst>
          </p:cNvPr>
          <p:cNvSpPr>
            <a:spLocks noGrp="1"/>
          </p:cNvSpPr>
          <p:nvPr>
            <p:ph type="body" idx="4294967295"/>
          </p:nvPr>
        </p:nvSpPr>
        <p:spPr>
          <a:xfrm>
            <a:off x="2438400" y="1371600"/>
            <a:ext cx="8229600" cy="5334000"/>
          </a:xfrm>
        </p:spPr>
        <p:txBody>
          <a:bodyPr/>
          <a:lstStyle/>
          <a:p>
            <a:pPr eaLnBrk="1" hangingPunct="1">
              <a:lnSpc>
                <a:spcPct val="80000"/>
              </a:lnSpc>
            </a:pPr>
            <a:r>
              <a:rPr lang="fr-FR" altLang="fr-FR" sz="2400"/>
              <a:t>Envisager </a:t>
            </a:r>
            <a:r>
              <a:rPr lang="fr-FR" altLang="fr-FR" sz="2400" b="1" u="sng"/>
              <a:t>AVANT H6 </a:t>
            </a:r>
            <a:r>
              <a:rPr lang="fr-FR" altLang="fr-FR" sz="2400"/>
              <a:t> la mise en hypothermie contrôlée lors d’une anoxie périnatale (critères SFN)</a:t>
            </a:r>
          </a:p>
          <a:p>
            <a:pPr eaLnBrk="1" hangingPunct="1">
              <a:lnSpc>
                <a:spcPct val="80000"/>
              </a:lnSpc>
            </a:pPr>
            <a:r>
              <a:rPr lang="fr-FR" altLang="fr-FR" sz="2400"/>
              <a:t>Contacter </a:t>
            </a:r>
            <a:r>
              <a:rPr lang="fr-FR" altLang="fr-FR" sz="2400" b="1" u="sng"/>
              <a:t>le centre référent pour avis </a:t>
            </a:r>
          </a:p>
          <a:p>
            <a:pPr eaLnBrk="1" hangingPunct="1">
              <a:lnSpc>
                <a:spcPct val="80000"/>
              </a:lnSpc>
            </a:pPr>
            <a:r>
              <a:rPr lang="fr-FR" altLang="fr-FR" sz="2400" b="1" u="sng"/>
              <a:t>Mise en condition</a:t>
            </a:r>
            <a:r>
              <a:rPr lang="fr-FR" altLang="fr-FR" sz="2400"/>
              <a:t> avant transport :</a:t>
            </a:r>
          </a:p>
          <a:p>
            <a:pPr eaLnBrk="1" hangingPunct="1">
              <a:lnSpc>
                <a:spcPct val="80000"/>
              </a:lnSpc>
              <a:buFontTx/>
              <a:buNone/>
            </a:pPr>
            <a:r>
              <a:rPr lang="fr-FR" altLang="fr-FR" sz="2400"/>
              <a:t>   - assurer la stabilité </a:t>
            </a:r>
            <a:r>
              <a:rPr lang="fr-FR" altLang="fr-FR" sz="2400" b="1"/>
              <a:t>respiratoire</a:t>
            </a:r>
            <a:r>
              <a:rPr lang="fr-FR" altLang="fr-FR" sz="2400"/>
              <a:t> (intubé/ventilé, SaO2&gt;95%) et </a:t>
            </a:r>
            <a:r>
              <a:rPr lang="fr-FR" altLang="fr-FR" sz="2400" b="1"/>
              <a:t>hémodynamique </a:t>
            </a:r>
            <a:r>
              <a:rPr lang="fr-FR" altLang="fr-FR" sz="2400"/>
              <a:t>(TA moy&gt;45mmHg)</a:t>
            </a:r>
          </a:p>
          <a:p>
            <a:pPr eaLnBrk="1" hangingPunct="1">
              <a:lnSpc>
                <a:spcPct val="80000"/>
              </a:lnSpc>
              <a:buFontTx/>
              <a:buNone/>
            </a:pPr>
            <a:r>
              <a:rPr lang="fr-FR" altLang="fr-FR" sz="2400"/>
              <a:t>   - pose d’une </a:t>
            </a:r>
            <a:r>
              <a:rPr lang="fr-FR" altLang="fr-FR" sz="2400" b="1"/>
              <a:t>voie d’abord veineuse</a:t>
            </a:r>
            <a:r>
              <a:rPr lang="fr-FR" altLang="fr-FR" sz="2400"/>
              <a:t> (périphérique) en préservant l’abord ombilical (KT artériel souvent nécessaire)</a:t>
            </a:r>
          </a:p>
          <a:p>
            <a:pPr eaLnBrk="1" hangingPunct="1">
              <a:lnSpc>
                <a:spcPct val="80000"/>
              </a:lnSpc>
              <a:buFontTx/>
              <a:buNone/>
            </a:pPr>
            <a:r>
              <a:rPr lang="fr-FR" altLang="fr-FR" sz="2400"/>
              <a:t>   - débuter </a:t>
            </a:r>
            <a:r>
              <a:rPr lang="fr-FR" altLang="fr-FR" sz="2400" b="1" u="sng"/>
              <a:t>l’hypothermie passive</a:t>
            </a:r>
            <a:r>
              <a:rPr lang="fr-FR" altLang="fr-FR" sz="2400"/>
              <a:t> (arrêt de la table chauffante) et monitorage de la température centrale (rectale) ou axillaire toutes les </a:t>
            </a:r>
            <a:r>
              <a:rPr lang="fr-FR" altLang="fr-FR" sz="2400" b="1" u="sng"/>
              <a:t>15min </a:t>
            </a:r>
            <a:r>
              <a:rPr lang="fr-FR" altLang="fr-FR" sz="2400" b="1"/>
              <a:t>     </a:t>
            </a:r>
            <a:r>
              <a:rPr lang="fr-FR" altLang="fr-FR" sz="1600" i="1"/>
              <a:t>(TOBY Trial)</a:t>
            </a:r>
          </a:p>
        </p:txBody>
      </p:sp>
      <p:pic>
        <p:nvPicPr>
          <p:cNvPr id="51204" name="Picture 7" descr="Afficher l'image en taille réelle">
            <a:hlinkClick r:id="rId2"/>
            <a:extLst>
              <a:ext uri="{FF2B5EF4-FFF2-40B4-BE49-F238E27FC236}">
                <a16:creationId xmlns:a16="http://schemas.microsoft.com/office/drawing/2014/main" id="{A9AEB3E8-0142-15CA-F7A7-16A56163B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08" y="5657279"/>
            <a:ext cx="85725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4"/>
          <a:stretch>
            <a:fillRect/>
          </a:stretch>
        </p:blipFill>
        <p:spPr>
          <a:xfrm>
            <a:off x="411321" y="459045"/>
            <a:ext cx="2027078" cy="152030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8" name="Picture 4" descr="Anniversaire 10 ans | 6 idées de cadeaux à reten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7544" y="1325837"/>
            <a:ext cx="1696847" cy="169684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a:stretch>
            <a:fillRect/>
          </a:stretch>
        </p:blipFill>
        <p:spPr>
          <a:xfrm>
            <a:off x="4564528" y="2686166"/>
            <a:ext cx="3062943" cy="2345066"/>
          </a:xfrm>
          <a:prstGeom prst="rect">
            <a:avLst/>
          </a:prstGeom>
        </p:spPr>
      </p:pic>
      <p:pic>
        <p:nvPicPr>
          <p:cNvPr id="6" name="Image 5"/>
          <p:cNvPicPr>
            <a:picLocks noChangeAspect="1"/>
          </p:cNvPicPr>
          <p:nvPr/>
        </p:nvPicPr>
        <p:blipFill>
          <a:blip r:embed="rId4"/>
          <a:stretch>
            <a:fillRect/>
          </a:stretch>
        </p:blipFill>
        <p:spPr>
          <a:xfrm>
            <a:off x="3479800" y="226986"/>
            <a:ext cx="4311010" cy="2414166"/>
          </a:xfrm>
          <a:prstGeom prst="rect">
            <a:avLst/>
          </a:prstGeom>
        </p:spPr>
      </p:pic>
      <p:pic>
        <p:nvPicPr>
          <p:cNvPr id="1026" name="Picture 2" descr="HYPOTHERMIE">
            <a:extLst>
              <a:ext uri="{FF2B5EF4-FFF2-40B4-BE49-F238E27FC236}">
                <a16:creationId xmlns:a16="http://schemas.microsoft.com/office/drawing/2014/main" id="{D214CBD3-E986-48DC-9118-ACF36EC888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57" y="2673833"/>
            <a:ext cx="2974409" cy="24827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ésultat d’images pour basse-normandie">
            <a:extLst>
              <a:ext uri="{FF2B5EF4-FFF2-40B4-BE49-F238E27FC236}">
                <a16:creationId xmlns:a16="http://schemas.microsoft.com/office/drawing/2014/main" id="{C2B383E3-D778-141E-F33C-0065EE09B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2766" y="3114410"/>
            <a:ext cx="2266073" cy="191682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615D5EF-9802-0891-8533-A5ADAE668E6C}"/>
              </a:ext>
            </a:extLst>
          </p:cNvPr>
          <p:cNvSpPr txBox="1"/>
          <p:nvPr/>
        </p:nvSpPr>
        <p:spPr>
          <a:xfrm>
            <a:off x="2595808" y="5486400"/>
            <a:ext cx="6474024" cy="1261884"/>
          </a:xfrm>
          <a:prstGeom prst="rect">
            <a:avLst/>
          </a:prstGeom>
          <a:noFill/>
        </p:spPr>
        <p:txBody>
          <a:bodyPr wrap="square" rtlCol="0">
            <a:spAutoFit/>
          </a:bodyPr>
          <a:lstStyle/>
          <a:p>
            <a:pPr algn="ctr"/>
            <a:r>
              <a:rPr lang="fr-FR" dirty="0"/>
              <a:t>Celui qui ne sait pas d'où il vient ne peut savoir où il va car il ne sait pas où il est. En ce sens, le passé est la rampe de lancement vers l'avenir              </a:t>
            </a:r>
            <a:r>
              <a:rPr lang="fr-FR" sz="2000" dirty="0" smtClean="0"/>
              <a:t>								</a:t>
            </a:r>
            <a:r>
              <a:rPr lang="fr-FR" sz="1000" i="1" dirty="0" smtClean="0"/>
              <a:t>Bismarck</a:t>
            </a:r>
            <a:endParaRPr lang="fr-FR" sz="1000" i="1" dirty="0"/>
          </a:p>
        </p:txBody>
      </p:sp>
    </p:spTree>
    <p:extLst>
      <p:ext uri="{BB962C8B-B14F-4D97-AF65-F5344CB8AC3E}">
        <p14:creationId xmlns:p14="http://schemas.microsoft.com/office/powerpoint/2010/main" val="1292748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AA92B9-8658-1E21-BC69-67B993D2B188}"/>
              </a:ext>
            </a:extLst>
          </p:cNvPr>
          <p:cNvSpPr>
            <a:spLocks noGrp="1"/>
          </p:cNvSpPr>
          <p:nvPr>
            <p:ph type="title"/>
          </p:nvPr>
        </p:nvSpPr>
        <p:spPr>
          <a:xfrm>
            <a:off x="1179576" y="95842"/>
            <a:ext cx="10735056" cy="1211750"/>
          </a:xfrm>
        </p:spPr>
        <p:txBody>
          <a:bodyPr>
            <a:normAutofit fontScale="90000"/>
          </a:bodyPr>
          <a:lstStyle/>
          <a:p>
            <a:pPr algn="ctr"/>
            <a:r>
              <a:rPr lang="fr-FR" sz="3600" dirty="0" smtClean="0"/>
              <a:t>GRILLE DE LECTURE de L’IRM dans l’EAI : Validation de la grille chez 23 nouveau-nés</a:t>
            </a:r>
            <a:endParaRPr lang="fr-FR" sz="3600" dirty="0"/>
          </a:p>
        </p:txBody>
      </p:sp>
      <p:graphicFrame>
        <p:nvGraphicFramePr>
          <p:cNvPr id="4" name="Objet 3">
            <a:extLst>
              <a:ext uri="{FF2B5EF4-FFF2-40B4-BE49-F238E27FC236}">
                <a16:creationId xmlns:a16="http://schemas.microsoft.com/office/drawing/2014/main" id="{597F9FE3-0DAB-BFF0-152D-B6A29393C33E}"/>
              </a:ext>
            </a:extLst>
          </p:cNvPr>
          <p:cNvGraphicFramePr>
            <a:graphicFrameLocks noChangeAspect="1"/>
          </p:cNvGraphicFramePr>
          <p:nvPr>
            <p:extLst>
              <p:ext uri="{D42A27DB-BD31-4B8C-83A1-F6EECF244321}">
                <p14:modId xmlns:p14="http://schemas.microsoft.com/office/powerpoint/2010/main" val="928685064"/>
              </p:ext>
            </p:extLst>
          </p:nvPr>
        </p:nvGraphicFramePr>
        <p:xfrm>
          <a:off x="1479931" y="1403286"/>
          <a:ext cx="3971925" cy="5418138"/>
        </p:xfrm>
        <a:graphic>
          <a:graphicData uri="http://schemas.openxmlformats.org/presentationml/2006/ole">
            <mc:AlternateContent xmlns:mc="http://schemas.openxmlformats.org/markup-compatibility/2006">
              <mc:Choice xmlns:v="urn:schemas-microsoft-com:vml" Requires="v">
                <p:oleObj spid="_x0000_s3132" name="Document" r:id="rId3" imgW="7052926" imgH="9622426" progId="Word.Document.8">
                  <p:embed/>
                </p:oleObj>
              </mc:Choice>
              <mc:Fallback>
                <p:oleObj name="Document" r:id="rId3" imgW="7052926" imgH="9622426" progId="Word.Document.8">
                  <p:embed/>
                  <p:pic>
                    <p:nvPicPr>
                      <p:cNvPr id="0" name=""/>
                      <p:cNvPicPr/>
                      <p:nvPr/>
                    </p:nvPicPr>
                    <p:blipFill>
                      <a:blip r:embed="rId4"/>
                      <a:stretch>
                        <a:fillRect/>
                      </a:stretch>
                    </p:blipFill>
                    <p:spPr>
                      <a:xfrm>
                        <a:off x="1479931" y="1403286"/>
                        <a:ext cx="3971925" cy="5418138"/>
                      </a:xfrm>
                      <a:prstGeom prst="rect">
                        <a:avLst/>
                      </a:prstGeom>
                    </p:spPr>
                  </p:pic>
                </p:oleObj>
              </mc:Fallback>
            </mc:AlternateContent>
          </a:graphicData>
        </a:graphic>
      </p:graphicFrame>
      <p:sp>
        <p:nvSpPr>
          <p:cNvPr id="5" name="ZoneTexte 4"/>
          <p:cNvSpPr txBox="1"/>
          <p:nvPr/>
        </p:nvSpPr>
        <p:spPr>
          <a:xfrm>
            <a:off x="6352540" y="5618992"/>
            <a:ext cx="4912868" cy="954107"/>
          </a:xfrm>
          <a:prstGeom prst="rect">
            <a:avLst/>
          </a:prstGeom>
          <a:noFill/>
        </p:spPr>
        <p:txBody>
          <a:bodyPr wrap="square" rtlCol="0">
            <a:spAutoFit/>
          </a:bodyPr>
          <a:lstStyle/>
          <a:p>
            <a:pPr algn="ctr"/>
            <a:r>
              <a:rPr lang="fr-FR" sz="1400" dirty="0" smtClean="0"/>
              <a:t>Intérêt de l’IRM c dans l’évaluation du pronostic neurologique des EAI du nouveau-né</a:t>
            </a:r>
          </a:p>
          <a:p>
            <a:pPr algn="ctr"/>
            <a:r>
              <a:rPr lang="fr-FR" sz="1400" dirty="0" smtClean="0"/>
              <a:t>Thèse de radiologie, CAEN 2015</a:t>
            </a:r>
          </a:p>
          <a:p>
            <a:pPr algn="ctr"/>
            <a:r>
              <a:rPr lang="fr-FR" sz="1400" dirty="0" smtClean="0"/>
              <a:t>Sophie CHAPELIERE</a:t>
            </a:r>
            <a:endParaRPr lang="fr-FR" sz="1400" dirty="0"/>
          </a:p>
        </p:txBody>
      </p:sp>
    </p:spTree>
    <p:extLst>
      <p:ext uri="{BB962C8B-B14F-4D97-AF65-F5344CB8AC3E}">
        <p14:creationId xmlns:p14="http://schemas.microsoft.com/office/powerpoint/2010/main" val="3744897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Parcours CHRONOLOGIQUE</a:t>
            </a:r>
          </a:p>
        </p:txBody>
      </p:sp>
      <p:sp>
        <p:nvSpPr>
          <p:cNvPr id="3" name="Espace réservé du contenu 2"/>
          <p:cNvSpPr>
            <a:spLocks noGrp="1"/>
          </p:cNvSpPr>
          <p:nvPr>
            <p:ph idx="1"/>
          </p:nvPr>
        </p:nvSpPr>
        <p:spPr>
          <a:xfrm>
            <a:off x="1069848" y="2121408"/>
            <a:ext cx="10058400" cy="4736592"/>
          </a:xfrm>
        </p:spPr>
        <p:txBody>
          <a:bodyPr>
            <a:normAutofit/>
          </a:bodyPr>
          <a:lstStyle/>
          <a:p>
            <a:r>
              <a:rPr lang="fr-FR" dirty="0">
                <a:solidFill>
                  <a:schemeClr val="bg1">
                    <a:lumMod val="85000"/>
                  </a:schemeClr>
                </a:solidFill>
              </a:rPr>
              <a:t>Contexte </a:t>
            </a:r>
            <a:r>
              <a:rPr lang="fr-FR" b="1" dirty="0">
                <a:solidFill>
                  <a:schemeClr val="bg1">
                    <a:lumMod val="85000"/>
                  </a:schemeClr>
                </a:solidFill>
              </a:rPr>
              <a:t>AVANT</a:t>
            </a:r>
            <a:r>
              <a:rPr lang="fr-FR" dirty="0">
                <a:solidFill>
                  <a:schemeClr val="bg1">
                    <a:lumMod val="85000"/>
                  </a:schemeClr>
                </a:solidFill>
              </a:rPr>
              <a:t> l’ère de l’hypothermie thérapeutique néonatale</a:t>
            </a:r>
          </a:p>
          <a:p>
            <a:r>
              <a:rPr lang="fr-FR" dirty="0">
                <a:solidFill>
                  <a:schemeClr val="bg1">
                    <a:lumMod val="85000"/>
                  </a:schemeClr>
                </a:solidFill>
              </a:rPr>
              <a:t>2010-2011 : recommandations nationales, </a:t>
            </a:r>
            <a:r>
              <a:rPr lang="fr-FR" b="1" dirty="0">
                <a:solidFill>
                  <a:schemeClr val="bg1">
                    <a:lumMod val="85000"/>
                  </a:schemeClr>
                </a:solidFill>
              </a:rPr>
              <a:t>IMPLANTATION et CHALENGES </a:t>
            </a:r>
            <a:r>
              <a:rPr lang="fr-FR" dirty="0">
                <a:solidFill>
                  <a:schemeClr val="bg1">
                    <a:lumMod val="85000"/>
                  </a:schemeClr>
                </a:solidFill>
              </a:rPr>
              <a:t>soulevés (population, recrutement, </a:t>
            </a:r>
            <a:r>
              <a:rPr lang="fr-FR" dirty="0" err="1">
                <a:solidFill>
                  <a:schemeClr val="bg1">
                    <a:lumMod val="85000"/>
                  </a:schemeClr>
                </a:solidFill>
              </a:rPr>
              <a:t>IRMc</a:t>
            </a:r>
            <a:r>
              <a:rPr lang="fr-FR" dirty="0">
                <a:solidFill>
                  <a:schemeClr val="bg1">
                    <a:lumMod val="85000"/>
                  </a:schemeClr>
                </a:solidFill>
              </a:rPr>
              <a:t> et lecture, analgésie…)</a:t>
            </a:r>
          </a:p>
          <a:p>
            <a:r>
              <a:rPr lang="fr-FR" dirty="0">
                <a:solidFill>
                  <a:schemeClr val="bg1">
                    <a:lumMod val="85000"/>
                  </a:schemeClr>
                </a:solidFill>
              </a:rPr>
              <a:t>Travail au sein du </a:t>
            </a:r>
            <a:r>
              <a:rPr lang="fr-FR" b="1" dirty="0">
                <a:solidFill>
                  <a:schemeClr val="bg1">
                    <a:lumMod val="85000"/>
                  </a:schemeClr>
                </a:solidFill>
              </a:rPr>
              <a:t>RESEAU PERINATAL bas-normand</a:t>
            </a:r>
          </a:p>
          <a:p>
            <a:r>
              <a:rPr lang="fr-FR" b="1" dirty="0"/>
              <a:t>Données épidémiologiques locales </a:t>
            </a:r>
            <a:r>
              <a:rPr lang="fr-FR" dirty="0"/>
              <a:t>2011-2020</a:t>
            </a:r>
          </a:p>
          <a:p>
            <a:r>
              <a:rPr lang="fr-FR" b="1" dirty="0">
                <a:solidFill>
                  <a:schemeClr val="bg1">
                    <a:lumMod val="85000"/>
                  </a:schemeClr>
                </a:solidFill>
              </a:rPr>
              <a:t>PERSPECTIVES</a:t>
            </a:r>
            <a:r>
              <a:rPr lang="fr-FR" dirty="0">
                <a:solidFill>
                  <a:schemeClr val="bg1">
                    <a:lumMod val="85000"/>
                  </a:schemeClr>
                </a:solidFill>
              </a:rPr>
              <a:t> et questions actuelles : </a:t>
            </a:r>
          </a:p>
          <a:p>
            <a:pPr marL="274320" lvl="1" indent="0">
              <a:buNone/>
            </a:pPr>
            <a:r>
              <a:rPr lang="fr-FR" dirty="0">
                <a:solidFill>
                  <a:schemeClr val="bg1">
                    <a:lumMod val="85000"/>
                  </a:schemeClr>
                </a:solidFill>
              </a:rPr>
              <a:t>	- population cible (</a:t>
            </a:r>
            <a:r>
              <a:rPr lang="fr-FR" b="1" dirty="0">
                <a:solidFill>
                  <a:schemeClr val="bg1">
                    <a:lumMod val="85000"/>
                  </a:schemeClr>
                </a:solidFill>
              </a:rPr>
              <a:t>34-35SA</a:t>
            </a:r>
            <a:r>
              <a:rPr lang="fr-FR" dirty="0">
                <a:solidFill>
                  <a:schemeClr val="bg1">
                    <a:lumMod val="85000"/>
                  </a:schemeClr>
                </a:solidFill>
              </a:rPr>
              <a:t>?)</a:t>
            </a:r>
          </a:p>
          <a:p>
            <a:pPr marL="0" indent="0">
              <a:buNone/>
            </a:pPr>
            <a:r>
              <a:rPr lang="fr-FR" dirty="0">
                <a:solidFill>
                  <a:schemeClr val="bg1">
                    <a:lumMod val="85000"/>
                  </a:schemeClr>
                </a:solidFill>
              </a:rPr>
              <a:t>	- hypothermie </a:t>
            </a:r>
            <a:r>
              <a:rPr lang="fr-FR" b="1" dirty="0">
                <a:solidFill>
                  <a:schemeClr val="bg1">
                    <a:lumMod val="85000"/>
                  </a:schemeClr>
                </a:solidFill>
              </a:rPr>
              <a:t>vigile</a:t>
            </a:r>
          </a:p>
          <a:p>
            <a:pPr marL="0" indent="0">
              <a:buNone/>
            </a:pPr>
            <a:r>
              <a:rPr lang="fr-FR" dirty="0">
                <a:solidFill>
                  <a:schemeClr val="bg1">
                    <a:lumMod val="85000"/>
                  </a:schemeClr>
                </a:solidFill>
              </a:rPr>
              <a:t>	- monitoring </a:t>
            </a:r>
            <a:r>
              <a:rPr lang="fr-FR" b="1" dirty="0">
                <a:solidFill>
                  <a:schemeClr val="bg1">
                    <a:lumMod val="85000"/>
                  </a:schemeClr>
                </a:solidFill>
              </a:rPr>
              <a:t>EEG</a:t>
            </a:r>
            <a:r>
              <a:rPr lang="fr-FR" dirty="0">
                <a:solidFill>
                  <a:schemeClr val="bg1">
                    <a:lumMod val="85000"/>
                  </a:schemeClr>
                </a:solidFill>
              </a:rPr>
              <a:t> continu</a:t>
            </a:r>
          </a:p>
          <a:p>
            <a:pPr marL="0" indent="0">
              <a:buNone/>
            </a:pPr>
            <a:r>
              <a:rPr lang="fr-FR" dirty="0">
                <a:solidFill>
                  <a:schemeClr val="bg1">
                    <a:lumMod val="85000"/>
                  </a:schemeClr>
                </a:solidFill>
              </a:rPr>
              <a:t>	- </a:t>
            </a:r>
            <a:r>
              <a:rPr lang="fr-FR" b="1" dirty="0">
                <a:solidFill>
                  <a:schemeClr val="bg1">
                    <a:lumMod val="85000"/>
                  </a:schemeClr>
                </a:solidFill>
              </a:rPr>
              <a:t>biomarqueurs</a:t>
            </a:r>
            <a:r>
              <a:rPr lang="fr-FR" dirty="0">
                <a:solidFill>
                  <a:schemeClr val="bg1">
                    <a:lumMod val="85000"/>
                  </a:schemeClr>
                </a:solidFill>
              </a:rPr>
              <a:t> pronostiques</a:t>
            </a:r>
          </a:p>
          <a:p>
            <a:pPr marL="0" indent="0">
              <a:buNone/>
            </a:pPr>
            <a:endParaRPr lang="fr-FR" dirty="0"/>
          </a:p>
        </p:txBody>
      </p:sp>
      <p:pic>
        <p:nvPicPr>
          <p:cNvPr id="3074" name="Picture 2" descr="Histoire : Frise chronolog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792" y="4846739"/>
            <a:ext cx="4791456" cy="184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26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7864" y="146304"/>
            <a:ext cx="10058400" cy="1609344"/>
          </a:xfrm>
        </p:spPr>
        <p:txBody>
          <a:bodyPr>
            <a:noAutofit/>
          </a:bodyPr>
          <a:lstStyle/>
          <a:p>
            <a:pPr algn="ctr"/>
            <a:r>
              <a:rPr lang="fr-FR" sz="3200" dirty="0" smtClean="0"/>
              <a:t>Quantification de </a:t>
            </a:r>
            <a:r>
              <a:rPr lang="fr-FR" sz="3200" dirty="0" err="1" smtClean="0"/>
              <a:t>l’ACTivité</a:t>
            </a:r>
            <a:r>
              <a:rPr lang="fr-FR" sz="3200" dirty="0" smtClean="0"/>
              <a:t> d’hypothermie </a:t>
            </a:r>
            <a:r>
              <a:rPr lang="fr-FR" sz="3200" dirty="0" err="1" smtClean="0"/>
              <a:t>apres</a:t>
            </a:r>
            <a:r>
              <a:rPr lang="fr-FR" sz="3200" dirty="0" smtClean="0"/>
              <a:t> phase d’implantation</a:t>
            </a:r>
            <a:br>
              <a:rPr lang="fr-FR" sz="3200" dirty="0" smtClean="0"/>
            </a:br>
            <a:r>
              <a:rPr lang="fr-FR" sz="3200" dirty="0" smtClean="0"/>
              <a:t>moyenne </a:t>
            </a:r>
            <a:r>
              <a:rPr lang="fr-FR" sz="4400" b="1" dirty="0" smtClean="0"/>
              <a:t>12,0+/-3,4 par an</a:t>
            </a:r>
            <a:endParaRPr lang="fr-FR" sz="4400" b="1" dirty="0"/>
          </a:p>
        </p:txBody>
      </p:sp>
      <p:sp>
        <p:nvSpPr>
          <p:cNvPr id="3" name="Espace réservé du contenu 2"/>
          <p:cNvSpPr>
            <a:spLocks noGrp="1"/>
          </p:cNvSpPr>
          <p:nvPr>
            <p:ph idx="1"/>
          </p:nvPr>
        </p:nvSpPr>
        <p:spPr/>
        <p:txBody>
          <a:bodyPr/>
          <a:lstStyle/>
          <a:p>
            <a:endParaRPr lang="fr-FR" dirty="0"/>
          </a:p>
        </p:txBody>
      </p:sp>
      <p:sp>
        <p:nvSpPr>
          <p:cNvPr id="4" name="ZoneTexte 3"/>
          <p:cNvSpPr txBox="1"/>
          <p:nvPr/>
        </p:nvSpPr>
        <p:spPr>
          <a:xfrm>
            <a:off x="1197864" y="6016752"/>
            <a:ext cx="10232136" cy="738664"/>
          </a:xfrm>
          <a:prstGeom prst="rect">
            <a:avLst/>
          </a:prstGeom>
          <a:noFill/>
        </p:spPr>
        <p:txBody>
          <a:bodyPr wrap="square" rtlCol="0">
            <a:spAutoFit/>
          </a:bodyPr>
          <a:lstStyle/>
          <a:p>
            <a:pPr algn="ctr"/>
            <a:endParaRPr lang="fr-FR" sz="1400" dirty="0"/>
          </a:p>
          <a:p>
            <a:pPr algn="ctr"/>
            <a:r>
              <a:rPr lang="fr-FR" sz="1400" dirty="0"/>
              <a:t> </a:t>
            </a:r>
            <a:r>
              <a:rPr lang="fr-FR" sz="1400" b="1" dirty="0" smtClean="0"/>
              <a:t>Évolution des caractéristiques périnatales des nouveau-nés ayant bénéficié d’un traitement par hypothermie contrôlée entre 2012 et 2018 en </a:t>
            </a:r>
            <a:r>
              <a:rPr lang="fr-FR" sz="1400" b="1" dirty="0"/>
              <a:t>Basse-Normandie </a:t>
            </a:r>
            <a:r>
              <a:rPr lang="fr-FR" sz="1400" dirty="0"/>
              <a:t>Élise David </a:t>
            </a:r>
            <a:r>
              <a:rPr lang="fr-FR" sz="1400" dirty="0" smtClean="0"/>
              <a:t>. Thèse Pédiatrie, CAEN.</a:t>
            </a:r>
            <a:endParaRPr lang="fr-FR" sz="1400" dirty="0"/>
          </a:p>
        </p:txBody>
      </p:sp>
      <p:graphicFrame>
        <p:nvGraphicFramePr>
          <p:cNvPr id="6" name="Graphique 5"/>
          <p:cNvGraphicFramePr>
            <a:graphicFrameLocks/>
          </p:cNvGraphicFramePr>
          <p:nvPr>
            <p:extLst>
              <p:ext uri="{D42A27DB-BD31-4B8C-83A1-F6EECF244321}">
                <p14:modId xmlns:p14="http://schemas.microsoft.com/office/powerpoint/2010/main" val="2584232056"/>
              </p:ext>
            </p:extLst>
          </p:nvPr>
        </p:nvGraphicFramePr>
        <p:xfrm>
          <a:off x="3520440" y="1856232"/>
          <a:ext cx="5550408" cy="4032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p:cNvGraphicFramePr>
            <a:graphicFrameLocks/>
          </p:cNvGraphicFramePr>
          <p:nvPr>
            <p:extLst>
              <p:ext uri="{D42A27DB-BD31-4B8C-83A1-F6EECF244321}">
                <p14:modId xmlns:p14="http://schemas.microsoft.com/office/powerpoint/2010/main" val="582433440"/>
              </p:ext>
            </p:extLst>
          </p:nvPr>
        </p:nvGraphicFramePr>
        <p:xfrm>
          <a:off x="2681478" y="1797796"/>
          <a:ext cx="6835140" cy="437440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à coins arrondis 7"/>
          <p:cNvSpPr/>
          <p:nvPr/>
        </p:nvSpPr>
        <p:spPr>
          <a:xfrm>
            <a:off x="4544568" y="1298448"/>
            <a:ext cx="5641848" cy="58521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59463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7F578E-6F9D-2ABB-7DDA-9A76F856448A}"/>
              </a:ext>
            </a:extLst>
          </p:cNvPr>
          <p:cNvSpPr>
            <a:spLocks noGrp="1"/>
          </p:cNvSpPr>
          <p:nvPr>
            <p:ph type="title"/>
          </p:nvPr>
        </p:nvSpPr>
        <p:spPr>
          <a:xfrm>
            <a:off x="1069848" y="96012"/>
            <a:ext cx="10058400" cy="1609344"/>
          </a:xfrm>
        </p:spPr>
        <p:txBody>
          <a:bodyPr>
            <a:normAutofit/>
          </a:bodyPr>
          <a:lstStyle/>
          <a:p>
            <a:pPr algn="ctr"/>
            <a:r>
              <a:rPr lang="fr-FR" sz="4000" dirty="0"/>
              <a:t>Données épidémiologiques locales </a:t>
            </a:r>
            <a:r>
              <a:rPr lang="fr-FR" sz="4000" dirty="0" smtClean="0"/>
              <a:t>2011-2020 : requête DIM</a:t>
            </a:r>
            <a:endParaRPr lang="fr-FR" sz="4000" dirty="0"/>
          </a:p>
        </p:txBody>
      </p:sp>
      <p:sp>
        <p:nvSpPr>
          <p:cNvPr id="3" name="Espace réservé du contenu 2">
            <a:extLst>
              <a:ext uri="{FF2B5EF4-FFF2-40B4-BE49-F238E27FC236}">
                <a16:creationId xmlns:a16="http://schemas.microsoft.com/office/drawing/2014/main" id="{5EF06EF5-8397-586E-8AF1-41FE895F2F8A}"/>
              </a:ext>
            </a:extLst>
          </p:cNvPr>
          <p:cNvSpPr>
            <a:spLocks noGrp="1"/>
          </p:cNvSpPr>
          <p:nvPr>
            <p:ph idx="1"/>
          </p:nvPr>
        </p:nvSpPr>
        <p:spPr/>
        <p:txBody>
          <a:bodyPr/>
          <a:lstStyle/>
          <a:p>
            <a:endParaRPr lang="fr-FR" dirty="0"/>
          </a:p>
        </p:txBody>
      </p:sp>
      <p:graphicFrame>
        <p:nvGraphicFramePr>
          <p:cNvPr id="4" name="Diagramme 3"/>
          <p:cNvGraphicFramePr/>
          <p:nvPr>
            <p:extLst>
              <p:ext uri="{D42A27DB-BD31-4B8C-83A1-F6EECF244321}">
                <p14:modId xmlns:p14="http://schemas.microsoft.com/office/powerpoint/2010/main" val="2588464322"/>
              </p:ext>
            </p:extLst>
          </p:nvPr>
        </p:nvGraphicFramePr>
        <p:xfrm>
          <a:off x="3943968" y="1315057"/>
          <a:ext cx="4572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4974336" y="5769864"/>
            <a:ext cx="3407664" cy="646331"/>
          </a:xfrm>
          <a:prstGeom prst="rect">
            <a:avLst/>
          </a:prstGeom>
          <a:noFill/>
        </p:spPr>
        <p:txBody>
          <a:bodyPr wrap="square" rtlCol="0">
            <a:spAutoFit/>
          </a:bodyPr>
          <a:lstStyle/>
          <a:p>
            <a:pPr algn="ctr"/>
            <a:r>
              <a:rPr lang="fr-FR" dirty="0" smtClean="0"/>
              <a:t>Flow Chart</a:t>
            </a:r>
          </a:p>
          <a:p>
            <a:pPr algn="ctr"/>
            <a:r>
              <a:rPr lang="fr-FR" dirty="0" smtClean="0"/>
              <a:t>1/1/2011 au 31/12/2020</a:t>
            </a:r>
            <a:endParaRPr lang="fr-FR" dirty="0"/>
          </a:p>
        </p:txBody>
      </p:sp>
      <p:sp>
        <p:nvSpPr>
          <p:cNvPr id="6" name="ZoneTexte 5"/>
          <p:cNvSpPr txBox="1"/>
          <p:nvPr/>
        </p:nvSpPr>
        <p:spPr>
          <a:xfrm>
            <a:off x="8382000" y="2115996"/>
            <a:ext cx="2653290" cy="646331"/>
          </a:xfrm>
          <a:prstGeom prst="rect">
            <a:avLst/>
          </a:prstGeom>
          <a:noFill/>
          <a:ln w="19050">
            <a:solidFill>
              <a:schemeClr val="tx1"/>
            </a:solidFill>
          </a:ln>
        </p:spPr>
        <p:txBody>
          <a:bodyPr wrap="none" rtlCol="0">
            <a:spAutoFit/>
          </a:bodyPr>
          <a:lstStyle/>
          <a:p>
            <a:r>
              <a:rPr lang="fr-FR" sz="1200" dirty="0" smtClean="0"/>
              <a:t>P21.0 : asphyxie obstétricale grave</a:t>
            </a:r>
          </a:p>
          <a:p>
            <a:r>
              <a:rPr lang="fr-FR" sz="1200" dirty="0" smtClean="0"/>
              <a:t>P91.6 : EAI</a:t>
            </a:r>
          </a:p>
          <a:p>
            <a:r>
              <a:rPr lang="fr-FR" sz="1200" dirty="0" smtClean="0"/>
              <a:t>P80 : hypothermie du nouveau-né</a:t>
            </a:r>
            <a:endParaRPr lang="fr-FR" sz="1200" dirty="0"/>
          </a:p>
        </p:txBody>
      </p:sp>
      <p:sp>
        <p:nvSpPr>
          <p:cNvPr id="7" name="ZoneTexte 6"/>
          <p:cNvSpPr txBox="1"/>
          <p:nvPr/>
        </p:nvSpPr>
        <p:spPr>
          <a:xfrm>
            <a:off x="6028657" y="4203614"/>
            <a:ext cx="849913" cy="369332"/>
          </a:xfrm>
          <a:prstGeom prst="rect">
            <a:avLst/>
          </a:prstGeom>
          <a:noFill/>
          <a:ln w="28575">
            <a:solidFill>
              <a:schemeClr val="tx1"/>
            </a:solidFill>
          </a:ln>
        </p:spPr>
        <p:txBody>
          <a:bodyPr wrap="none" rtlCol="0">
            <a:spAutoFit/>
          </a:bodyPr>
          <a:lstStyle/>
          <a:p>
            <a:r>
              <a:rPr lang="fr-FR" dirty="0"/>
              <a:t>n</a:t>
            </a:r>
            <a:r>
              <a:rPr lang="fr-FR" dirty="0" smtClean="0"/>
              <a:t>=160</a:t>
            </a:r>
            <a:endParaRPr lang="fr-FR" dirty="0"/>
          </a:p>
        </p:txBody>
      </p:sp>
      <p:sp>
        <p:nvSpPr>
          <p:cNvPr id="8" name="Flèche vers le bas 7"/>
          <p:cNvSpPr/>
          <p:nvPr/>
        </p:nvSpPr>
        <p:spPr>
          <a:xfrm>
            <a:off x="6367128" y="4572947"/>
            <a:ext cx="207408" cy="682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6574536" y="4718302"/>
            <a:ext cx="338471" cy="195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7028049" y="4631514"/>
            <a:ext cx="3488455" cy="523220"/>
          </a:xfrm>
          <a:prstGeom prst="rect">
            <a:avLst/>
          </a:prstGeom>
          <a:noFill/>
          <a:ln w="28575">
            <a:solidFill>
              <a:schemeClr val="tx1"/>
            </a:solidFill>
          </a:ln>
        </p:spPr>
        <p:txBody>
          <a:bodyPr wrap="none" rtlCol="0">
            <a:spAutoFit/>
          </a:bodyPr>
          <a:lstStyle/>
          <a:p>
            <a:r>
              <a:rPr lang="fr-FR" sz="1400" dirty="0" smtClean="0"/>
              <a:t>Pas d’hypothermie contrôlée</a:t>
            </a:r>
          </a:p>
          <a:p>
            <a:r>
              <a:rPr lang="fr-FR" sz="1400" dirty="0" smtClean="0"/>
              <a:t>Données non accessibles ou incomplètes</a:t>
            </a:r>
            <a:endParaRPr lang="fr-FR" sz="1400" dirty="0"/>
          </a:p>
        </p:txBody>
      </p:sp>
      <p:sp>
        <p:nvSpPr>
          <p:cNvPr id="11" name="ZoneTexte 10"/>
          <p:cNvSpPr txBox="1"/>
          <p:nvPr/>
        </p:nvSpPr>
        <p:spPr>
          <a:xfrm>
            <a:off x="6120320" y="5334104"/>
            <a:ext cx="721672" cy="369332"/>
          </a:xfrm>
          <a:prstGeom prst="rect">
            <a:avLst/>
          </a:prstGeom>
          <a:noFill/>
          <a:ln w="28575">
            <a:solidFill>
              <a:schemeClr val="tx1"/>
            </a:solidFill>
          </a:ln>
        </p:spPr>
        <p:txBody>
          <a:bodyPr wrap="none" rtlCol="0">
            <a:spAutoFit/>
          </a:bodyPr>
          <a:lstStyle/>
          <a:p>
            <a:r>
              <a:rPr lang="fr-FR" dirty="0"/>
              <a:t>n</a:t>
            </a:r>
            <a:r>
              <a:rPr lang="fr-FR" dirty="0" smtClean="0"/>
              <a:t>=77</a:t>
            </a:r>
            <a:endParaRPr lang="fr-FR" dirty="0"/>
          </a:p>
        </p:txBody>
      </p:sp>
    </p:spTree>
    <p:extLst>
      <p:ext uri="{BB962C8B-B14F-4D97-AF65-F5344CB8AC3E}">
        <p14:creationId xmlns:p14="http://schemas.microsoft.com/office/powerpoint/2010/main" val="3794231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smtClean="0"/>
              <a:t>Donnees</a:t>
            </a:r>
            <a:r>
              <a:rPr lang="fr-FR" dirty="0" smtClean="0"/>
              <a:t> </a:t>
            </a:r>
            <a:r>
              <a:rPr lang="fr-FR" dirty="0" err="1" smtClean="0"/>
              <a:t>perinatales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12508547"/>
              </p:ext>
            </p:extLst>
          </p:nvPr>
        </p:nvGraphicFramePr>
        <p:xfrm>
          <a:off x="2112263" y="2120900"/>
          <a:ext cx="8010146" cy="3078480"/>
        </p:xfrm>
        <a:graphic>
          <a:graphicData uri="http://schemas.openxmlformats.org/drawingml/2006/table">
            <a:tbl>
              <a:tblPr firstRow="1" bandRow="1">
                <a:tableStyleId>{7DF18680-E054-41AD-8BC1-D1AEF772440D}</a:tableStyleId>
              </a:tblPr>
              <a:tblGrid>
                <a:gridCol w="4005073">
                  <a:extLst>
                    <a:ext uri="{9D8B030D-6E8A-4147-A177-3AD203B41FA5}">
                      <a16:colId xmlns:a16="http://schemas.microsoft.com/office/drawing/2014/main" val="3515561911"/>
                    </a:ext>
                  </a:extLst>
                </a:gridCol>
                <a:gridCol w="4005073">
                  <a:extLst>
                    <a:ext uri="{9D8B030D-6E8A-4147-A177-3AD203B41FA5}">
                      <a16:colId xmlns:a16="http://schemas.microsoft.com/office/drawing/2014/main" val="738657996"/>
                    </a:ext>
                  </a:extLst>
                </a:gridCol>
              </a:tblGrid>
              <a:tr h="370840">
                <a:tc>
                  <a:txBody>
                    <a:bodyPr/>
                    <a:lstStyle/>
                    <a:p>
                      <a:pPr algn="ctr"/>
                      <a:endParaRPr lang="fr-FR" dirty="0"/>
                    </a:p>
                  </a:txBody>
                  <a:tcPr/>
                </a:tc>
                <a:tc>
                  <a:txBody>
                    <a:bodyPr/>
                    <a:lstStyle/>
                    <a:p>
                      <a:pPr algn="ctr"/>
                      <a:r>
                        <a:rPr lang="fr-FR" sz="2000" dirty="0" smtClean="0"/>
                        <a:t>n=77</a:t>
                      </a:r>
                      <a:endParaRPr lang="fr-FR" sz="2000" dirty="0"/>
                    </a:p>
                  </a:txBody>
                  <a:tcPr/>
                </a:tc>
                <a:extLst>
                  <a:ext uri="{0D108BD9-81ED-4DB2-BD59-A6C34878D82A}">
                    <a16:rowId xmlns:a16="http://schemas.microsoft.com/office/drawing/2014/main" val="232396304"/>
                  </a:ext>
                </a:extLst>
              </a:tr>
              <a:tr h="370840">
                <a:tc>
                  <a:txBody>
                    <a:bodyPr/>
                    <a:lstStyle/>
                    <a:p>
                      <a:pPr algn="ctr"/>
                      <a:r>
                        <a:rPr lang="fr-FR" sz="2000" dirty="0" smtClean="0"/>
                        <a:t>Terme en SA moyenne +/- ET</a:t>
                      </a:r>
                    </a:p>
                    <a:p>
                      <a:pPr algn="ctr"/>
                      <a:endParaRPr lang="fr-FR" sz="2000" dirty="0"/>
                    </a:p>
                  </a:txBody>
                  <a:tcPr/>
                </a:tc>
                <a:tc>
                  <a:txBody>
                    <a:bodyPr/>
                    <a:lstStyle/>
                    <a:p>
                      <a:pPr algn="ctr"/>
                      <a:r>
                        <a:rPr lang="fr-FR" sz="2000" dirty="0" smtClean="0"/>
                        <a:t>38,9 +/- 1,7</a:t>
                      </a:r>
                      <a:endParaRPr lang="fr-FR" sz="2000" dirty="0"/>
                    </a:p>
                  </a:txBody>
                  <a:tcPr/>
                </a:tc>
                <a:extLst>
                  <a:ext uri="{0D108BD9-81ED-4DB2-BD59-A6C34878D82A}">
                    <a16:rowId xmlns:a16="http://schemas.microsoft.com/office/drawing/2014/main" val="927542543"/>
                  </a:ext>
                </a:extLst>
              </a:tr>
              <a:tr h="370840">
                <a:tc>
                  <a:txBody>
                    <a:bodyPr/>
                    <a:lstStyle/>
                    <a:p>
                      <a:pPr algn="ctr"/>
                      <a:r>
                        <a:rPr lang="fr-FR" sz="2000" dirty="0" smtClean="0"/>
                        <a:t>Poids en g moyen +/- ET</a:t>
                      </a:r>
                      <a:endParaRPr lang="fr-FR" sz="2000" dirty="0"/>
                    </a:p>
                  </a:txBody>
                  <a:tcPr/>
                </a:tc>
                <a:tc>
                  <a:txBody>
                    <a:bodyPr/>
                    <a:lstStyle/>
                    <a:p>
                      <a:pPr algn="ctr"/>
                      <a:r>
                        <a:rPr lang="fr-FR" sz="2000" dirty="0" smtClean="0"/>
                        <a:t>3171 +/- 563</a:t>
                      </a:r>
                      <a:endParaRPr lang="fr-FR" sz="2000" dirty="0"/>
                    </a:p>
                  </a:txBody>
                  <a:tcPr/>
                </a:tc>
                <a:extLst>
                  <a:ext uri="{0D108BD9-81ED-4DB2-BD59-A6C34878D82A}">
                    <a16:rowId xmlns:a16="http://schemas.microsoft.com/office/drawing/2014/main" val="1469052064"/>
                  </a:ext>
                </a:extLst>
              </a:tr>
              <a:tr h="370840">
                <a:tc>
                  <a:txBody>
                    <a:bodyPr/>
                    <a:lstStyle/>
                    <a:p>
                      <a:pPr algn="ctr"/>
                      <a:r>
                        <a:rPr lang="fr-FR" sz="2000" dirty="0" smtClean="0"/>
                        <a:t>Primipare n (%)</a:t>
                      </a:r>
                      <a:endParaRPr lang="fr-FR" sz="2000" dirty="0"/>
                    </a:p>
                  </a:txBody>
                  <a:tcPr/>
                </a:tc>
                <a:tc>
                  <a:txBody>
                    <a:bodyPr/>
                    <a:lstStyle/>
                    <a:p>
                      <a:pPr algn="ctr"/>
                      <a:r>
                        <a:rPr lang="fr-FR" sz="2000" dirty="0" smtClean="0"/>
                        <a:t>52 (67,5)</a:t>
                      </a:r>
                      <a:endParaRPr lang="fr-FR" sz="2000" dirty="0"/>
                    </a:p>
                  </a:txBody>
                  <a:tcPr/>
                </a:tc>
                <a:extLst>
                  <a:ext uri="{0D108BD9-81ED-4DB2-BD59-A6C34878D82A}">
                    <a16:rowId xmlns:a16="http://schemas.microsoft.com/office/drawing/2014/main" val="2946796623"/>
                  </a:ext>
                </a:extLst>
              </a:tr>
              <a:tr h="370840">
                <a:tc>
                  <a:txBody>
                    <a:bodyPr/>
                    <a:lstStyle/>
                    <a:p>
                      <a:pPr algn="ctr"/>
                      <a:r>
                        <a:rPr lang="fr-FR" sz="2000" dirty="0" smtClean="0"/>
                        <a:t>Multiple n (%)</a:t>
                      </a:r>
                      <a:endParaRPr lang="fr-FR" sz="2000" dirty="0"/>
                    </a:p>
                  </a:txBody>
                  <a:tcPr/>
                </a:tc>
                <a:tc>
                  <a:txBody>
                    <a:bodyPr/>
                    <a:lstStyle/>
                    <a:p>
                      <a:pPr algn="ctr"/>
                      <a:r>
                        <a:rPr lang="fr-FR" sz="2000" b="1" i="1" dirty="0" smtClean="0"/>
                        <a:t>4 (5,2)</a:t>
                      </a:r>
                      <a:endParaRPr lang="fr-FR" sz="2000" b="1" i="1" dirty="0"/>
                    </a:p>
                  </a:txBody>
                  <a:tcPr/>
                </a:tc>
                <a:extLst>
                  <a:ext uri="{0D108BD9-81ED-4DB2-BD59-A6C34878D82A}">
                    <a16:rowId xmlns:a16="http://schemas.microsoft.com/office/drawing/2014/main" val="1827451464"/>
                  </a:ext>
                </a:extLst>
              </a:tr>
              <a:tr h="370840">
                <a:tc>
                  <a:txBody>
                    <a:bodyPr/>
                    <a:lstStyle/>
                    <a:p>
                      <a:pPr algn="ctr"/>
                      <a:r>
                        <a:rPr lang="fr-FR" sz="2000" dirty="0" smtClean="0"/>
                        <a:t>Césarienne n (%)</a:t>
                      </a:r>
                      <a:endParaRPr lang="fr-FR" sz="2000" dirty="0"/>
                    </a:p>
                  </a:txBody>
                  <a:tcPr/>
                </a:tc>
                <a:tc>
                  <a:txBody>
                    <a:bodyPr/>
                    <a:lstStyle/>
                    <a:p>
                      <a:pPr algn="ctr"/>
                      <a:r>
                        <a:rPr lang="fr-FR" sz="2000" b="1" i="1" dirty="0" smtClean="0"/>
                        <a:t>37 (48,1)</a:t>
                      </a:r>
                      <a:endParaRPr lang="fr-FR" sz="2000" b="1" i="1" dirty="0"/>
                    </a:p>
                  </a:txBody>
                  <a:tcPr/>
                </a:tc>
                <a:extLst>
                  <a:ext uri="{0D108BD9-81ED-4DB2-BD59-A6C34878D82A}">
                    <a16:rowId xmlns:a16="http://schemas.microsoft.com/office/drawing/2014/main" val="2971962074"/>
                  </a:ext>
                </a:extLst>
              </a:tr>
              <a:tr h="370840">
                <a:tc>
                  <a:txBody>
                    <a:bodyPr/>
                    <a:lstStyle/>
                    <a:p>
                      <a:pPr algn="ctr"/>
                      <a:r>
                        <a:rPr lang="fr-FR" sz="2000" dirty="0" err="1" smtClean="0"/>
                        <a:t>Outborn</a:t>
                      </a:r>
                      <a:r>
                        <a:rPr lang="fr-FR" sz="2000" dirty="0" smtClean="0"/>
                        <a:t> n (%)</a:t>
                      </a:r>
                      <a:endParaRPr lang="fr-FR" sz="2000" dirty="0"/>
                    </a:p>
                  </a:txBody>
                  <a:tcPr/>
                </a:tc>
                <a:tc>
                  <a:txBody>
                    <a:bodyPr/>
                    <a:lstStyle/>
                    <a:p>
                      <a:pPr algn="ctr"/>
                      <a:r>
                        <a:rPr lang="fr-FR" sz="2000" b="1" i="1" dirty="0" smtClean="0"/>
                        <a:t>56 (72,7)</a:t>
                      </a:r>
                      <a:endParaRPr lang="fr-FR" sz="2000" b="1" i="1" dirty="0"/>
                    </a:p>
                  </a:txBody>
                  <a:tcPr/>
                </a:tc>
                <a:extLst>
                  <a:ext uri="{0D108BD9-81ED-4DB2-BD59-A6C34878D82A}">
                    <a16:rowId xmlns:a16="http://schemas.microsoft.com/office/drawing/2014/main" val="3060776008"/>
                  </a:ext>
                </a:extLst>
              </a:tr>
            </a:tbl>
          </a:graphicData>
        </a:graphic>
      </p:graphicFrame>
      <p:sp>
        <p:nvSpPr>
          <p:cNvPr id="5" name="ZoneTexte 4"/>
          <p:cNvSpPr txBox="1"/>
          <p:nvPr/>
        </p:nvSpPr>
        <p:spPr>
          <a:xfrm>
            <a:off x="3273552" y="5596128"/>
            <a:ext cx="6526085" cy="1231106"/>
          </a:xfrm>
          <a:prstGeom prst="rect">
            <a:avLst/>
          </a:prstGeom>
          <a:noFill/>
          <a:ln w="28575">
            <a:solidFill>
              <a:schemeClr val="tx1"/>
            </a:solidFill>
          </a:ln>
        </p:spPr>
        <p:txBody>
          <a:bodyPr wrap="square" rtlCol="0">
            <a:spAutoFit/>
          </a:bodyPr>
          <a:lstStyle/>
          <a:p>
            <a:pPr algn="ctr"/>
            <a:r>
              <a:rPr lang="fr-FR" sz="2000" b="1" i="1" dirty="0" smtClean="0">
                <a:solidFill>
                  <a:schemeClr val="accent1">
                    <a:lumMod val="75000"/>
                  </a:schemeClr>
                </a:solidFill>
              </a:rPr>
              <a:t>Message(s) retenu(s) à propos de notre cohorte:</a:t>
            </a:r>
          </a:p>
          <a:p>
            <a:pPr marL="285750" indent="-285750">
              <a:buFontTx/>
              <a:buChar char="-"/>
            </a:pPr>
            <a:r>
              <a:rPr lang="fr-FR" dirty="0" smtClean="0"/>
              <a:t>Peu de grossesses </a:t>
            </a:r>
            <a:r>
              <a:rPr lang="fr-FR" b="1" dirty="0" smtClean="0"/>
              <a:t>gémellaires</a:t>
            </a:r>
            <a:r>
              <a:rPr lang="fr-FR" dirty="0" smtClean="0"/>
              <a:t> (5,2%)</a:t>
            </a:r>
          </a:p>
          <a:p>
            <a:pPr marL="285750" indent="-285750">
              <a:buFontTx/>
              <a:buChar char="-"/>
            </a:pPr>
            <a:r>
              <a:rPr lang="fr-FR" dirty="0" smtClean="0"/>
              <a:t>Environ 50% de </a:t>
            </a:r>
            <a:r>
              <a:rPr lang="fr-FR" b="1" dirty="0" smtClean="0"/>
              <a:t>césariennes</a:t>
            </a:r>
          </a:p>
          <a:p>
            <a:pPr marL="285750" indent="-285750">
              <a:buFontTx/>
              <a:buChar char="-"/>
            </a:pPr>
            <a:r>
              <a:rPr lang="fr-FR" dirty="0" smtClean="0"/>
              <a:t>Environ 70% d’</a:t>
            </a:r>
            <a:r>
              <a:rPr lang="fr-FR" b="1" dirty="0" err="1" smtClean="0"/>
              <a:t>outborn</a:t>
            </a:r>
            <a:r>
              <a:rPr lang="fr-FR" dirty="0" smtClean="0"/>
              <a:t>            </a:t>
            </a:r>
            <a:r>
              <a:rPr lang="fr-FR" b="1" dirty="0" smtClean="0"/>
              <a:t>travail de réseau périnatal</a:t>
            </a:r>
            <a:endParaRPr lang="fr-FR" b="1" dirty="0"/>
          </a:p>
        </p:txBody>
      </p:sp>
      <p:sp>
        <p:nvSpPr>
          <p:cNvPr id="6" name="Flèche droite 5"/>
          <p:cNvSpPr/>
          <p:nvPr/>
        </p:nvSpPr>
        <p:spPr>
          <a:xfrm>
            <a:off x="6216554" y="6510528"/>
            <a:ext cx="495142" cy="237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66680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smtClean="0"/>
              <a:t>Donnees</a:t>
            </a:r>
            <a:r>
              <a:rPr lang="fr-FR" dirty="0" smtClean="0"/>
              <a:t> sur asphyxie per </a:t>
            </a:r>
            <a:r>
              <a:rPr lang="fr-FR" dirty="0" err="1" smtClean="0"/>
              <a:t>partum</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01373450"/>
              </p:ext>
            </p:extLst>
          </p:nvPr>
        </p:nvGraphicFramePr>
        <p:xfrm>
          <a:off x="1975231" y="2093976"/>
          <a:ext cx="8814689" cy="2499360"/>
        </p:xfrm>
        <a:graphic>
          <a:graphicData uri="http://schemas.openxmlformats.org/drawingml/2006/table">
            <a:tbl>
              <a:tblPr firstRow="1" bandRow="1">
                <a:tableStyleId>{5C22544A-7EE6-4342-B048-85BDC9FD1C3A}</a:tableStyleId>
              </a:tblPr>
              <a:tblGrid>
                <a:gridCol w="2938230">
                  <a:extLst>
                    <a:ext uri="{9D8B030D-6E8A-4147-A177-3AD203B41FA5}">
                      <a16:colId xmlns:a16="http://schemas.microsoft.com/office/drawing/2014/main" val="3374207071"/>
                    </a:ext>
                  </a:extLst>
                </a:gridCol>
                <a:gridCol w="1685364">
                  <a:extLst>
                    <a:ext uri="{9D8B030D-6E8A-4147-A177-3AD203B41FA5}">
                      <a16:colId xmlns:a16="http://schemas.microsoft.com/office/drawing/2014/main" val="3871947937"/>
                    </a:ext>
                  </a:extLst>
                </a:gridCol>
                <a:gridCol w="4191095">
                  <a:extLst>
                    <a:ext uri="{9D8B030D-6E8A-4147-A177-3AD203B41FA5}">
                      <a16:colId xmlns:a16="http://schemas.microsoft.com/office/drawing/2014/main" val="368128832"/>
                    </a:ext>
                  </a:extLst>
                </a:gridCol>
              </a:tblGrid>
              <a:tr h="370840">
                <a:tc>
                  <a:txBody>
                    <a:bodyPr/>
                    <a:lstStyle/>
                    <a:p>
                      <a:pPr algn="ctr"/>
                      <a:endParaRPr lang="fr-FR" sz="2000" dirty="0"/>
                    </a:p>
                  </a:txBody>
                  <a:tcPr/>
                </a:tc>
                <a:tc>
                  <a:txBody>
                    <a:bodyPr/>
                    <a:lstStyle/>
                    <a:p>
                      <a:pPr algn="ctr"/>
                      <a:r>
                        <a:rPr lang="fr-FR" sz="2000" dirty="0" smtClean="0"/>
                        <a:t>n=77</a:t>
                      </a:r>
                      <a:endParaRPr lang="fr-FR" sz="2000" dirty="0"/>
                    </a:p>
                  </a:txBody>
                  <a:tcPr/>
                </a:tc>
                <a:tc>
                  <a:txBody>
                    <a:bodyPr/>
                    <a:lstStyle/>
                    <a:p>
                      <a:pPr algn="ctr"/>
                      <a:endParaRPr lang="fr-FR" sz="2000"/>
                    </a:p>
                  </a:txBody>
                  <a:tcPr/>
                </a:tc>
                <a:extLst>
                  <a:ext uri="{0D108BD9-81ED-4DB2-BD59-A6C34878D82A}">
                    <a16:rowId xmlns:a16="http://schemas.microsoft.com/office/drawing/2014/main" val="546833582"/>
                  </a:ext>
                </a:extLst>
              </a:tr>
              <a:tr h="370840">
                <a:tc>
                  <a:txBody>
                    <a:bodyPr/>
                    <a:lstStyle/>
                    <a:p>
                      <a:pPr algn="ctr"/>
                      <a:r>
                        <a:rPr lang="fr-FR" sz="2000" dirty="0" smtClean="0"/>
                        <a:t>pH artériel cordon ou avant H1</a:t>
                      </a:r>
                      <a:endParaRPr lang="fr-FR" sz="2000" dirty="0"/>
                    </a:p>
                  </a:txBody>
                  <a:tcPr/>
                </a:tc>
                <a:tc>
                  <a:txBody>
                    <a:bodyPr/>
                    <a:lstStyle/>
                    <a:p>
                      <a:pPr algn="ctr"/>
                      <a:r>
                        <a:rPr lang="fr-FR" sz="2000" dirty="0" smtClean="0"/>
                        <a:t>7,0 +/- 0,2</a:t>
                      </a:r>
                      <a:endParaRPr lang="fr-FR" sz="2000" dirty="0"/>
                    </a:p>
                  </a:txBody>
                  <a:tcPr/>
                </a:tc>
                <a:tc>
                  <a:txBody>
                    <a:bodyPr/>
                    <a:lstStyle/>
                    <a:p>
                      <a:pPr algn="ctr"/>
                      <a:r>
                        <a:rPr lang="fr-FR" sz="2000" dirty="0" smtClean="0"/>
                        <a:t>Médiane=6,97</a:t>
                      </a:r>
                    </a:p>
                    <a:p>
                      <a:pPr algn="ctr"/>
                      <a:r>
                        <a:rPr lang="fr-FR" sz="2000" b="1" i="1" dirty="0" smtClean="0"/>
                        <a:t>avec</a:t>
                      </a:r>
                      <a:r>
                        <a:rPr lang="fr-FR" sz="2000" b="1" i="1" baseline="0" dirty="0" smtClean="0"/>
                        <a:t> 30 (39,0%)</a:t>
                      </a:r>
                      <a:r>
                        <a:rPr lang="fr-FR" sz="2000" b="1" i="1" dirty="0" smtClean="0"/>
                        <a:t>  pH&gt;7</a:t>
                      </a:r>
                      <a:endParaRPr lang="fr-FR" sz="2000" b="1" i="1" dirty="0"/>
                    </a:p>
                  </a:txBody>
                  <a:tcPr/>
                </a:tc>
                <a:extLst>
                  <a:ext uri="{0D108BD9-81ED-4DB2-BD59-A6C34878D82A}">
                    <a16:rowId xmlns:a16="http://schemas.microsoft.com/office/drawing/2014/main" val="3513686715"/>
                  </a:ext>
                </a:extLst>
              </a:tr>
              <a:tr h="370840">
                <a:tc>
                  <a:txBody>
                    <a:bodyPr/>
                    <a:lstStyle/>
                    <a:p>
                      <a:pPr algn="ctr"/>
                      <a:r>
                        <a:rPr lang="fr-FR" sz="2000" dirty="0" smtClean="0"/>
                        <a:t>Lactates au cordon ou avant H1 en </a:t>
                      </a:r>
                      <a:r>
                        <a:rPr lang="fr-FR" sz="2000" dirty="0" err="1" smtClean="0"/>
                        <a:t>mmol</a:t>
                      </a:r>
                      <a:r>
                        <a:rPr lang="fr-FR" sz="2000" dirty="0" smtClean="0"/>
                        <a:t>/l</a:t>
                      </a:r>
                      <a:endParaRPr lang="fr-FR" sz="2000" dirty="0"/>
                    </a:p>
                  </a:txBody>
                  <a:tcPr/>
                </a:tc>
                <a:tc>
                  <a:txBody>
                    <a:bodyPr/>
                    <a:lstStyle/>
                    <a:p>
                      <a:pPr algn="ctr"/>
                      <a:r>
                        <a:rPr lang="fr-FR" sz="2000" dirty="0" smtClean="0"/>
                        <a:t>13,3 +/-5,2</a:t>
                      </a:r>
                      <a:endParaRPr lang="fr-FR" sz="2000" dirty="0"/>
                    </a:p>
                  </a:txBody>
                  <a:tcPr/>
                </a:tc>
                <a:tc>
                  <a:txBody>
                    <a:bodyPr/>
                    <a:lstStyle/>
                    <a:p>
                      <a:pPr algn="ctr"/>
                      <a:r>
                        <a:rPr lang="fr-FR" sz="2000" dirty="0" smtClean="0"/>
                        <a:t>Médiane=13</a:t>
                      </a:r>
                    </a:p>
                    <a:p>
                      <a:pPr algn="ctr"/>
                      <a:r>
                        <a:rPr lang="fr-FR" sz="2000" b="1" i="1" dirty="0" smtClean="0"/>
                        <a:t>avec 19 (24,7%) &lt;11mmol/l</a:t>
                      </a:r>
                      <a:endParaRPr lang="fr-FR" sz="2000" b="1" i="1" dirty="0"/>
                    </a:p>
                  </a:txBody>
                  <a:tcPr/>
                </a:tc>
                <a:extLst>
                  <a:ext uri="{0D108BD9-81ED-4DB2-BD59-A6C34878D82A}">
                    <a16:rowId xmlns:a16="http://schemas.microsoft.com/office/drawing/2014/main" val="4186171910"/>
                  </a:ext>
                </a:extLst>
              </a:tr>
              <a:tr h="370840">
                <a:tc>
                  <a:txBody>
                    <a:bodyPr/>
                    <a:lstStyle/>
                    <a:p>
                      <a:pPr algn="ctr"/>
                      <a:r>
                        <a:rPr lang="fr-FR" sz="2000" dirty="0" smtClean="0"/>
                        <a:t>Score Apgar M5</a:t>
                      </a:r>
                      <a:endParaRPr lang="fr-FR" sz="2000" dirty="0"/>
                    </a:p>
                  </a:txBody>
                  <a:tcPr/>
                </a:tc>
                <a:tc>
                  <a:txBody>
                    <a:bodyPr/>
                    <a:lstStyle/>
                    <a:p>
                      <a:pPr algn="ctr"/>
                      <a:r>
                        <a:rPr lang="fr-FR" sz="2000" dirty="0" smtClean="0"/>
                        <a:t>3,5 +/- 2,2 </a:t>
                      </a:r>
                      <a:endParaRPr lang="fr-FR" sz="2000" dirty="0"/>
                    </a:p>
                  </a:txBody>
                  <a:tcPr/>
                </a:tc>
                <a:tc>
                  <a:txBody>
                    <a:bodyPr/>
                    <a:lstStyle/>
                    <a:p>
                      <a:pPr algn="ctr"/>
                      <a:r>
                        <a:rPr lang="fr-FR" sz="2000" dirty="0" smtClean="0"/>
                        <a:t>Médiane=3</a:t>
                      </a:r>
                    </a:p>
                    <a:p>
                      <a:pPr algn="ctr"/>
                      <a:r>
                        <a:rPr lang="fr-FR" sz="2000" b="1" i="1" dirty="0" smtClean="0"/>
                        <a:t>avec 14 (18,2%) &gt;5</a:t>
                      </a:r>
                      <a:endParaRPr lang="fr-FR" sz="2000" b="1" i="1" dirty="0"/>
                    </a:p>
                  </a:txBody>
                  <a:tcPr/>
                </a:tc>
                <a:extLst>
                  <a:ext uri="{0D108BD9-81ED-4DB2-BD59-A6C34878D82A}">
                    <a16:rowId xmlns:a16="http://schemas.microsoft.com/office/drawing/2014/main" val="4022456273"/>
                  </a:ext>
                </a:extLst>
              </a:tr>
            </a:tbl>
          </a:graphicData>
        </a:graphic>
      </p:graphicFrame>
      <p:sp>
        <p:nvSpPr>
          <p:cNvPr id="6" name="ZoneTexte 5"/>
          <p:cNvSpPr txBox="1"/>
          <p:nvPr/>
        </p:nvSpPr>
        <p:spPr>
          <a:xfrm>
            <a:off x="2670048" y="5248656"/>
            <a:ext cx="8284464" cy="1261884"/>
          </a:xfrm>
          <a:prstGeom prst="rect">
            <a:avLst/>
          </a:prstGeom>
          <a:noFill/>
          <a:ln w="28575">
            <a:solidFill>
              <a:schemeClr val="tx1"/>
            </a:solidFill>
          </a:ln>
        </p:spPr>
        <p:txBody>
          <a:bodyPr wrap="square" rtlCol="0">
            <a:spAutoFit/>
          </a:bodyPr>
          <a:lstStyle/>
          <a:p>
            <a:pPr algn="ctr"/>
            <a:r>
              <a:rPr lang="fr-FR" sz="2000" b="1" i="1" dirty="0" smtClean="0">
                <a:solidFill>
                  <a:schemeClr val="accent1">
                    <a:lumMod val="75000"/>
                  </a:schemeClr>
                </a:solidFill>
              </a:rPr>
              <a:t>Message(s) retenu(s) à propos de notre cohorte:</a:t>
            </a:r>
          </a:p>
          <a:p>
            <a:pPr marL="285750" indent="-285750">
              <a:buFontTx/>
              <a:buChar char="-"/>
            </a:pPr>
            <a:r>
              <a:rPr lang="fr-FR" dirty="0" smtClean="0"/>
              <a:t>Environ </a:t>
            </a:r>
            <a:r>
              <a:rPr lang="fr-FR" b="1" dirty="0" smtClean="0"/>
              <a:t>1/3 de pH&gt;7 </a:t>
            </a:r>
            <a:r>
              <a:rPr lang="fr-FR" dirty="0" smtClean="0"/>
              <a:t>donc attention à </a:t>
            </a:r>
            <a:r>
              <a:rPr lang="fr-FR" b="1" dirty="0" smtClean="0"/>
              <a:t>faible Sn du pH</a:t>
            </a:r>
          </a:p>
          <a:p>
            <a:pPr marL="285750" indent="-285750">
              <a:buFontTx/>
              <a:buChar char="-"/>
            </a:pPr>
            <a:r>
              <a:rPr lang="fr-FR" dirty="0" smtClean="0"/>
              <a:t>Idem 1/4 de </a:t>
            </a:r>
            <a:r>
              <a:rPr lang="fr-FR" dirty="0" err="1" smtClean="0"/>
              <a:t>lactacidémie</a:t>
            </a:r>
            <a:r>
              <a:rPr lang="fr-FR" dirty="0" smtClean="0"/>
              <a:t>&lt;11mmol/l (Sn)</a:t>
            </a:r>
          </a:p>
          <a:p>
            <a:r>
              <a:rPr lang="fr-FR" sz="2000" b="1" dirty="0" smtClean="0"/>
              <a:t>Donc un pH non pathologique n’élimine pas le diagnostic d’EAI+++</a:t>
            </a:r>
          </a:p>
        </p:txBody>
      </p:sp>
    </p:spTree>
    <p:extLst>
      <p:ext uri="{BB962C8B-B14F-4D97-AF65-F5344CB8AC3E}">
        <p14:creationId xmlns:p14="http://schemas.microsoft.com/office/powerpoint/2010/main" val="2292986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smtClean="0"/>
              <a:t>Mortalite</a:t>
            </a:r>
            <a:r>
              <a:rPr lang="fr-FR" dirty="0" smtClean="0"/>
              <a:t> </a:t>
            </a:r>
            <a:r>
              <a:rPr lang="fr-FR" dirty="0" err="1" smtClean="0"/>
              <a:t>perinatale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21054456"/>
              </p:ext>
            </p:extLst>
          </p:nvPr>
        </p:nvGraphicFramePr>
        <p:xfrm>
          <a:off x="3163825" y="2120900"/>
          <a:ext cx="4818887" cy="1112520"/>
        </p:xfrm>
        <a:graphic>
          <a:graphicData uri="http://schemas.openxmlformats.org/drawingml/2006/table">
            <a:tbl>
              <a:tblPr firstRow="1" bandRow="1">
                <a:tableStyleId>{5C22544A-7EE6-4342-B048-85BDC9FD1C3A}</a:tableStyleId>
              </a:tblPr>
              <a:tblGrid>
                <a:gridCol w="1937936">
                  <a:extLst>
                    <a:ext uri="{9D8B030D-6E8A-4147-A177-3AD203B41FA5}">
                      <a16:colId xmlns:a16="http://schemas.microsoft.com/office/drawing/2014/main" val="3073179276"/>
                    </a:ext>
                  </a:extLst>
                </a:gridCol>
                <a:gridCol w="2880951">
                  <a:extLst>
                    <a:ext uri="{9D8B030D-6E8A-4147-A177-3AD203B41FA5}">
                      <a16:colId xmlns:a16="http://schemas.microsoft.com/office/drawing/2014/main" val="2293658921"/>
                    </a:ext>
                  </a:extLst>
                </a:gridCol>
              </a:tblGrid>
              <a:tr h="370840">
                <a:tc>
                  <a:txBody>
                    <a:bodyPr/>
                    <a:lstStyle/>
                    <a:p>
                      <a:pPr algn="ctr"/>
                      <a:endParaRPr lang="fr-FR" dirty="0"/>
                    </a:p>
                  </a:txBody>
                  <a:tcPr/>
                </a:tc>
                <a:tc>
                  <a:txBody>
                    <a:bodyPr/>
                    <a:lstStyle/>
                    <a:p>
                      <a:pPr algn="ctr"/>
                      <a:r>
                        <a:rPr lang="fr-FR" dirty="0" smtClean="0"/>
                        <a:t>n=77</a:t>
                      </a:r>
                      <a:endParaRPr lang="fr-FR" dirty="0"/>
                    </a:p>
                  </a:txBody>
                  <a:tcPr/>
                </a:tc>
                <a:extLst>
                  <a:ext uri="{0D108BD9-81ED-4DB2-BD59-A6C34878D82A}">
                    <a16:rowId xmlns:a16="http://schemas.microsoft.com/office/drawing/2014/main" val="589840635"/>
                  </a:ext>
                </a:extLst>
              </a:tr>
              <a:tr h="370840">
                <a:tc>
                  <a:txBody>
                    <a:bodyPr/>
                    <a:lstStyle/>
                    <a:p>
                      <a:pPr algn="ctr"/>
                      <a:r>
                        <a:rPr lang="fr-FR" dirty="0" smtClean="0"/>
                        <a:t>Décès n (%)</a:t>
                      </a:r>
                      <a:endParaRPr lang="fr-FR" dirty="0"/>
                    </a:p>
                  </a:txBody>
                  <a:tcPr/>
                </a:tc>
                <a:tc>
                  <a:txBody>
                    <a:bodyPr/>
                    <a:lstStyle/>
                    <a:p>
                      <a:pPr algn="ctr"/>
                      <a:r>
                        <a:rPr lang="fr-FR" dirty="0" smtClean="0"/>
                        <a:t>15 (19,5)</a:t>
                      </a:r>
                      <a:endParaRPr lang="fr-FR" dirty="0"/>
                    </a:p>
                  </a:txBody>
                  <a:tcPr/>
                </a:tc>
                <a:extLst>
                  <a:ext uri="{0D108BD9-81ED-4DB2-BD59-A6C34878D82A}">
                    <a16:rowId xmlns:a16="http://schemas.microsoft.com/office/drawing/2014/main" val="1716032899"/>
                  </a:ext>
                </a:extLst>
              </a:tr>
              <a:tr h="370840">
                <a:tc>
                  <a:txBody>
                    <a:bodyPr/>
                    <a:lstStyle/>
                    <a:p>
                      <a:pPr algn="ctr"/>
                      <a:r>
                        <a:rPr lang="fr-FR" dirty="0" smtClean="0"/>
                        <a:t>Dont LATA n(%)</a:t>
                      </a:r>
                      <a:endParaRPr lang="fr-FR" dirty="0"/>
                    </a:p>
                  </a:txBody>
                  <a:tcPr/>
                </a:tc>
                <a:tc>
                  <a:txBody>
                    <a:bodyPr/>
                    <a:lstStyle/>
                    <a:p>
                      <a:pPr algn="ctr"/>
                      <a:r>
                        <a:rPr lang="fr-FR" dirty="0" smtClean="0"/>
                        <a:t>9 (60)</a:t>
                      </a:r>
                      <a:endParaRPr lang="fr-FR" dirty="0"/>
                    </a:p>
                  </a:txBody>
                  <a:tcPr/>
                </a:tc>
                <a:extLst>
                  <a:ext uri="{0D108BD9-81ED-4DB2-BD59-A6C34878D82A}">
                    <a16:rowId xmlns:a16="http://schemas.microsoft.com/office/drawing/2014/main" val="4125884357"/>
                  </a:ext>
                </a:extLst>
              </a:tr>
            </a:tbl>
          </a:graphicData>
        </a:graphic>
      </p:graphicFrame>
      <p:sp>
        <p:nvSpPr>
          <p:cNvPr id="6" name="ZoneTexte 5"/>
          <p:cNvSpPr txBox="1"/>
          <p:nvPr/>
        </p:nvSpPr>
        <p:spPr>
          <a:xfrm>
            <a:off x="2962656" y="4389120"/>
            <a:ext cx="6526085" cy="1692771"/>
          </a:xfrm>
          <a:prstGeom prst="rect">
            <a:avLst/>
          </a:prstGeom>
          <a:noFill/>
          <a:ln w="28575">
            <a:solidFill>
              <a:schemeClr val="tx1"/>
            </a:solidFill>
          </a:ln>
        </p:spPr>
        <p:txBody>
          <a:bodyPr wrap="square" rtlCol="0">
            <a:spAutoFit/>
          </a:bodyPr>
          <a:lstStyle/>
          <a:p>
            <a:pPr algn="ctr"/>
            <a:r>
              <a:rPr lang="fr-FR" sz="2000" b="1" i="1" dirty="0" smtClean="0">
                <a:solidFill>
                  <a:schemeClr val="accent1">
                    <a:lumMod val="75000"/>
                  </a:schemeClr>
                </a:solidFill>
              </a:rPr>
              <a:t>Message(s) retenu(s) à propos de notre cohorte:</a:t>
            </a:r>
          </a:p>
          <a:p>
            <a:pPr marL="285750" indent="-285750">
              <a:buFontTx/>
              <a:buChar char="-"/>
            </a:pPr>
            <a:r>
              <a:rPr lang="fr-FR" dirty="0" smtClean="0"/>
              <a:t>Gravité connue, </a:t>
            </a:r>
            <a:r>
              <a:rPr lang="fr-FR" b="1" dirty="0" smtClean="0"/>
              <a:t>mortalité</a:t>
            </a:r>
            <a:r>
              <a:rPr lang="fr-FR" dirty="0" smtClean="0"/>
              <a:t> en rapport avec séries de la littérature (20%)</a:t>
            </a:r>
          </a:p>
          <a:p>
            <a:pPr marL="285750" indent="-285750">
              <a:buFontTx/>
              <a:buChar char="-"/>
            </a:pPr>
            <a:r>
              <a:rPr lang="fr-FR" dirty="0" smtClean="0"/>
              <a:t>Majorité de </a:t>
            </a:r>
            <a:r>
              <a:rPr lang="fr-FR" b="1" dirty="0" smtClean="0"/>
              <a:t>LATA, </a:t>
            </a:r>
            <a:r>
              <a:rPr lang="fr-FR" sz="2400" b="1" dirty="0" smtClean="0"/>
              <a:t>mortalité hors LATA 7,8% 		</a:t>
            </a:r>
            <a:r>
              <a:rPr lang="fr-FR" b="1" dirty="0" smtClean="0"/>
              <a:t>(versus 15-25% avant ère de l’hypothermie)</a:t>
            </a:r>
            <a:endParaRPr lang="fr-FR" b="1" dirty="0"/>
          </a:p>
        </p:txBody>
      </p:sp>
    </p:spTree>
    <p:extLst>
      <p:ext uri="{BB962C8B-B14F-4D97-AF65-F5344CB8AC3E}">
        <p14:creationId xmlns:p14="http://schemas.microsoft.com/office/powerpoint/2010/main" val="1024753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Suivi post-</a:t>
            </a:r>
            <a:r>
              <a:rPr lang="fr-FR" dirty="0" err="1" smtClean="0"/>
              <a:t>neonatal</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22719049"/>
              </p:ext>
            </p:extLst>
          </p:nvPr>
        </p:nvGraphicFramePr>
        <p:xfrm>
          <a:off x="1444751" y="1846580"/>
          <a:ext cx="8906258" cy="2865120"/>
        </p:xfrm>
        <a:graphic>
          <a:graphicData uri="http://schemas.openxmlformats.org/drawingml/2006/table">
            <a:tbl>
              <a:tblPr firstRow="1" bandRow="1">
                <a:tableStyleId>{5C22544A-7EE6-4342-B048-85BDC9FD1C3A}</a:tableStyleId>
              </a:tblPr>
              <a:tblGrid>
                <a:gridCol w="4453129">
                  <a:extLst>
                    <a:ext uri="{9D8B030D-6E8A-4147-A177-3AD203B41FA5}">
                      <a16:colId xmlns:a16="http://schemas.microsoft.com/office/drawing/2014/main" val="2691786101"/>
                    </a:ext>
                  </a:extLst>
                </a:gridCol>
                <a:gridCol w="4453129">
                  <a:extLst>
                    <a:ext uri="{9D8B030D-6E8A-4147-A177-3AD203B41FA5}">
                      <a16:colId xmlns:a16="http://schemas.microsoft.com/office/drawing/2014/main" val="2210369581"/>
                    </a:ext>
                  </a:extLst>
                </a:gridCol>
              </a:tblGrid>
              <a:tr h="370840">
                <a:tc>
                  <a:txBody>
                    <a:bodyPr/>
                    <a:lstStyle/>
                    <a:p>
                      <a:pPr algn="ctr"/>
                      <a:endParaRPr lang="fr-FR" dirty="0"/>
                    </a:p>
                  </a:txBody>
                  <a:tcPr/>
                </a:tc>
                <a:tc>
                  <a:txBody>
                    <a:bodyPr/>
                    <a:lstStyle/>
                    <a:p>
                      <a:pPr algn="ctr"/>
                      <a:r>
                        <a:rPr lang="fr-FR" dirty="0" smtClean="0"/>
                        <a:t>n=62</a:t>
                      </a:r>
                      <a:endParaRPr lang="fr-FR" dirty="0"/>
                    </a:p>
                  </a:txBody>
                  <a:tcPr/>
                </a:tc>
                <a:extLst>
                  <a:ext uri="{0D108BD9-81ED-4DB2-BD59-A6C34878D82A}">
                    <a16:rowId xmlns:a16="http://schemas.microsoft.com/office/drawing/2014/main" val="2776998424"/>
                  </a:ext>
                </a:extLst>
              </a:tr>
              <a:tr h="370840">
                <a:tc>
                  <a:txBody>
                    <a:bodyPr/>
                    <a:lstStyle/>
                    <a:p>
                      <a:pPr algn="ctr"/>
                      <a:r>
                        <a:rPr lang="fr-FR" dirty="0" smtClean="0"/>
                        <a:t>Suivi à 18-36mois n(%)</a:t>
                      </a:r>
                      <a:endParaRPr lang="fr-FR" dirty="0"/>
                    </a:p>
                  </a:txBody>
                  <a:tcPr/>
                </a:tc>
                <a:tc>
                  <a:txBody>
                    <a:bodyPr/>
                    <a:lstStyle/>
                    <a:p>
                      <a:pPr algn="ctr"/>
                      <a:r>
                        <a:rPr lang="fr-FR" dirty="0" smtClean="0"/>
                        <a:t>37 (59,7)</a:t>
                      </a:r>
                      <a:endParaRPr lang="fr-FR" dirty="0"/>
                    </a:p>
                  </a:txBody>
                  <a:tcPr/>
                </a:tc>
                <a:extLst>
                  <a:ext uri="{0D108BD9-81ED-4DB2-BD59-A6C34878D82A}">
                    <a16:rowId xmlns:a16="http://schemas.microsoft.com/office/drawing/2014/main" val="972661885"/>
                  </a:ext>
                </a:extLst>
              </a:tr>
              <a:tr h="370840">
                <a:tc>
                  <a:txBody>
                    <a:bodyPr/>
                    <a:lstStyle/>
                    <a:p>
                      <a:pPr algn="ctr"/>
                      <a:r>
                        <a:rPr lang="fr-FR" dirty="0" smtClean="0"/>
                        <a:t>Suivi hors réseau (Haute</a:t>
                      </a:r>
                      <a:r>
                        <a:rPr lang="fr-FR" baseline="0" dirty="0" smtClean="0"/>
                        <a:t> Normandie) n(%)</a:t>
                      </a:r>
                      <a:endParaRPr lang="fr-FR" dirty="0"/>
                    </a:p>
                  </a:txBody>
                  <a:tcPr/>
                </a:tc>
                <a:tc>
                  <a:txBody>
                    <a:bodyPr/>
                    <a:lstStyle/>
                    <a:p>
                      <a:pPr algn="ctr"/>
                      <a:r>
                        <a:rPr lang="fr-FR" dirty="0" smtClean="0"/>
                        <a:t>5 (6,5)</a:t>
                      </a:r>
                      <a:endParaRPr lang="fr-FR" dirty="0"/>
                    </a:p>
                  </a:txBody>
                  <a:tcPr/>
                </a:tc>
                <a:extLst>
                  <a:ext uri="{0D108BD9-81ED-4DB2-BD59-A6C34878D82A}">
                    <a16:rowId xmlns:a16="http://schemas.microsoft.com/office/drawing/2014/main" val="1893437182"/>
                  </a:ext>
                </a:extLst>
              </a:tr>
              <a:tr h="370840">
                <a:tc>
                  <a:txBody>
                    <a:bodyPr/>
                    <a:lstStyle/>
                    <a:p>
                      <a:pPr algn="ctr"/>
                      <a:r>
                        <a:rPr lang="fr-FR" dirty="0" smtClean="0"/>
                        <a:t>Age de la marche moyenne+/-ET</a:t>
                      </a:r>
                      <a:endParaRPr lang="fr-FR" dirty="0"/>
                    </a:p>
                  </a:txBody>
                  <a:tcPr/>
                </a:tc>
                <a:tc>
                  <a:txBody>
                    <a:bodyPr/>
                    <a:lstStyle/>
                    <a:p>
                      <a:pPr algn="ctr"/>
                      <a:r>
                        <a:rPr lang="fr-FR" dirty="0" smtClean="0"/>
                        <a:t>14,5 +/- 4,3</a:t>
                      </a:r>
                      <a:endParaRPr lang="fr-FR" dirty="0"/>
                    </a:p>
                  </a:txBody>
                  <a:tcPr/>
                </a:tc>
                <a:extLst>
                  <a:ext uri="{0D108BD9-81ED-4DB2-BD59-A6C34878D82A}">
                    <a16:rowId xmlns:a16="http://schemas.microsoft.com/office/drawing/2014/main" val="926313159"/>
                  </a:ext>
                </a:extLst>
              </a:tr>
              <a:tr h="370840">
                <a:tc>
                  <a:txBody>
                    <a:bodyPr/>
                    <a:lstStyle/>
                    <a:p>
                      <a:pPr algn="ctr"/>
                      <a:r>
                        <a:rPr lang="fr-FR" dirty="0" smtClean="0"/>
                        <a:t>Paralysie cérébrale n(%)</a:t>
                      </a:r>
                      <a:endParaRPr lang="fr-FR" dirty="0"/>
                    </a:p>
                  </a:txBody>
                  <a:tcPr/>
                </a:tc>
                <a:tc>
                  <a:txBody>
                    <a:bodyPr/>
                    <a:lstStyle/>
                    <a:p>
                      <a:pPr algn="ctr"/>
                      <a:r>
                        <a:rPr lang="fr-FR" dirty="0" smtClean="0"/>
                        <a:t>4 (6,5)</a:t>
                      </a:r>
                      <a:endParaRPr lang="fr-FR" dirty="0"/>
                    </a:p>
                  </a:txBody>
                  <a:tcPr/>
                </a:tc>
                <a:extLst>
                  <a:ext uri="{0D108BD9-81ED-4DB2-BD59-A6C34878D82A}">
                    <a16:rowId xmlns:a16="http://schemas.microsoft.com/office/drawing/2014/main" val="693811327"/>
                  </a:ext>
                </a:extLst>
              </a:tr>
              <a:tr h="370840">
                <a:tc>
                  <a:txBody>
                    <a:bodyPr/>
                    <a:lstStyle/>
                    <a:p>
                      <a:pPr algn="ctr"/>
                      <a:r>
                        <a:rPr lang="fr-FR" dirty="0" smtClean="0"/>
                        <a:t>Troubles</a:t>
                      </a:r>
                      <a:r>
                        <a:rPr lang="fr-FR" baseline="0" dirty="0" smtClean="0"/>
                        <a:t> sensoriels n(%)</a:t>
                      </a:r>
                      <a:endParaRPr lang="fr-FR" dirty="0"/>
                    </a:p>
                  </a:txBody>
                  <a:tcPr/>
                </a:tc>
                <a:tc>
                  <a:txBody>
                    <a:bodyPr/>
                    <a:lstStyle/>
                    <a:p>
                      <a:pPr algn="ctr"/>
                      <a:r>
                        <a:rPr lang="fr-FR" dirty="0" smtClean="0"/>
                        <a:t>1 (surdité appareillée)</a:t>
                      </a:r>
                      <a:endParaRPr lang="fr-FR" dirty="0"/>
                    </a:p>
                  </a:txBody>
                  <a:tcPr/>
                </a:tc>
                <a:extLst>
                  <a:ext uri="{0D108BD9-81ED-4DB2-BD59-A6C34878D82A}">
                    <a16:rowId xmlns:a16="http://schemas.microsoft.com/office/drawing/2014/main" val="1763643171"/>
                  </a:ext>
                </a:extLst>
              </a:tr>
              <a:tr h="370840">
                <a:tc>
                  <a:txBody>
                    <a:bodyPr/>
                    <a:lstStyle/>
                    <a:p>
                      <a:pPr algn="ctr"/>
                      <a:r>
                        <a:rPr lang="fr-FR" dirty="0" smtClean="0"/>
                        <a:t>Critère composite décès/PC/surdité</a:t>
                      </a:r>
                      <a:endParaRPr lang="fr-FR" dirty="0"/>
                    </a:p>
                  </a:txBody>
                  <a:tcPr/>
                </a:tc>
                <a:tc>
                  <a:txBody>
                    <a:bodyPr/>
                    <a:lstStyle/>
                    <a:p>
                      <a:pPr algn="ctr"/>
                      <a:r>
                        <a:rPr lang="fr-FR" b="1" dirty="0" smtClean="0"/>
                        <a:t>20 (26,0)</a:t>
                      </a:r>
                      <a:endParaRPr lang="fr-FR" b="1" dirty="0"/>
                    </a:p>
                  </a:txBody>
                  <a:tcPr/>
                </a:tc>
                <a:extLst>
                  <a:ext uri="{0D108BD9-81ED-4DB2-BD59-A6C34878D82A}">
                    <a16:rowId xmlns:a16="http://schemas.microsoft.com/office/drawing/2014/main" val="443033703"/>
                  </a:ext>
                </a:extLst>
              </a:tr>
            </a:tbl>
          </a:graphicData>
        </a:graphic>
      </p:graphicFrame>
      <p:sp>
        <p:nvSpPr>
          <p:cNvPr id="5" name="ZoneTexte 4"/>
          <p:cNvSpPr txBox="1"/>
          <p:nvPr/>
        </p:nvSpPr>
        <p:spPr>
          <a:xfrm>
            <a:off x="2414016" y="4901184"/>
            <a:ext cx="7607808" cy="1785104"/>
          </a:xfrm>
          <a:prstGeom prst="rect">
            <a:avLst/>
          </a:prstGeom>
          <a:noFill/>
          <a:ln w="28575">
            <a:solidFill>
              <a:schemeClr val="tx1"/>
            </a:solidFill>
          </a:ln>
        </p:spPr>
        <p:txBody>
          <a:bodyPr wrap="square" rtlCol="0">
            <a:spAutoFit/>
          </a:bodyPr>
          <a:lstStyle/>
          <a:p>
            <a:pPr algn="ctr"/>
            <a:r>
              <a:rPr lang="fr-FR" sz="2000" b="1" i="1" dirty="0" smtClean="0">
                <a:solidFill>
                  <a:schemeClr val="accent1">
                    <a:lumMod val="75000"/>
                  </a:schemeClr>
                </a:solidFill>
              </a:rPr>
              <a:t>Message(s) retenu(s) à propos de notre cohorte:</a:t>
            </a:r>
          </a:p>
          <a:p>
            <a:pPr marL="285750" indent="-285750">
              <a:buFontTx/>
              <a:buChar char="-"/>
            </a:pPr>
            <a:r>
              <a:rPr lang="fr-FR" dirty="0" smtClean="0"/>
              <a:t>Difficultés du </a:t>
            </a:r>
            <a:r>
              <a:rPr lang="fr-FR" b="1" dirty="0" smtClean="0"/>
              <a:t>suivi</a:t>
            </a:r>
            <a:r>
              <a:rPr lang="fr-FR" dirty="0" smtClean="0"/>
              <a:t> +++ </a:t>
            </a:r>
            <a:r>
              <a:rPr lang="fr-FR" b="1" dirty="0" smtClean="0"/>
              <a:t>(1/4 à 1/3 de perdus de vue du réseau)</a:t>
            </a:r>
          </a:p>
          <a:p>
            <a:pPr marL="285750" indent="-285750">
              <a:buFontTx/>
              <a:buChar char="-"/>
            </a:pPr>
            <a:r>
              <a:rPr lang="fr-FR" dirty="0" smtClean="0"/>
              <a:t>Fonctionnement (inter) régional (faute de places pour hypothermie)</a:t>
            </a:r>
            <a:endParaRPr lang="fr-FR" b="1" dirty="0" smtClean="0"/>
          </a:p>
          <a:p>
            <a:pPr marL="285750" indent="-285750">
              <a:buFontTx/>
              <a:buChar char="-"/>
            </a:pPr>
            <a:r>
              <a:rPr lang="fr-FR" dirty="0" smtClean="0"/>
              <a:t>Taux de </a:t>
            </a:r>
            <a:r>
              <a:rPr lang="fr-FR" b="1" dirty="0" smtClean="0"/>
              <a:t>paralysie cérébrale </a:t>
            </a:r>
            <a:r>
              <a:rPr lang="fr-FR" dirty="0" smtClean="0"/>
              <a:t>« faible »</a:t>
            </a:r>
          </a:p>
          <a:p>
            <a:pPr marL="285750" indent="-285750">
              <a:buFontTx/>
              <a:buChar char="-"/>
            </a:pPr>
            <a:r>
              <a:rPr lang="fr-FR" b="1" dirty="0" smtClean="0"/>
              <a:t>Pronostic péjoratif à 2 ans (critère composite) dans 1/4 à 1/3 des cas depuis l’ère de l’hypothermie</a:t>
            </a:r>
            <a:endParaRPr lang="fr-FR" b="1" dirty="0"/>
          </a:p>
        </p:txBody>
      </p:sp>
    </p:spTree>
    <p:extLst>
      <p:ext uri="{BB962C8B-B14F-4D97-AF65-F5344CB8AC3E}">
        <p14:creationId xmlns:p14="http://schemas.microsoft.com/office/powerpoint/2010/main" val="3628979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Parcours CHRONOLOGIQUE</a:t>
            </a:r>
          </a:p>
        </p:txBody>
      </p:sp>
      <p:sp>
        <p:nvSpPr>
          <p:cNvPr id="3" name="Espace réservé du contenu 2"/>
          <p:cNvSpPr>
            <a:spLocks noGrp="1"/>
          </p:cNvSpPr>
          <p:nvPr>
            <p:ph idx="1"/>
          </p:nvPr>
        </p:nvSpPr>
        <p:spPr>
          <a:xfrm>
            <a:off x="1069848" y="2121408"/>
            <a:ext cx="10058400" cy="4736592"/>
          </a:xfrm>
        </p:spPr>
        <p:txBody>
          <a:bodyPr>
            <a:normAutofit/>
          </a:bodyPr>
          <a:lstStyle/>
          <a:p>
            <a:r>
              <a:rPr lang="fr-FR" dirty="0">
                <a:solidFill>
                  <a:schemeClr val="bg1">
                    <a:lumMod val="85000"/>
                  </a:schemeClr>
                </a:solidFill>
              </a:rPr>
              <a:t>Contexte </a:t>
            </a:r>
            <a:r>
              <a:rPr lang="fr-FR" b="1" dirty="0">
                <a:solidFill>
                  <a:schemeClr val="bg1">
                    <a:lumMod val="85000"/>
                  </a:schemeClr>
                </a:solidFill>
              </a:rPr>
              <a:t>AVANT</a:t>
            </a:r>
            <a:r>
              <a:rPr lang="fr-FR" dirty="0">
                <a:solidFill>
                  <a:schemeClr val="bg1">
                    <a:lumMod val="85000"/>
                  </a:schemeClr>
                </a:solidFill>
              </a:rPr>
              <a:t> l’ère de l’hypothermie thérapeutique néonatale</a:t>
            </a:r>
          </a:p>
          <a:p>
            <a:r>
              <a:rPr lang="fr-FR" dirty="0">
                <a:solidFill>
                  <a:schemeClr val="bg1">
                    <a:lumMod val="85000"/>
                  </a:schemeClr>
                </a:solidFill>
              </a:rPr>
              <a:t>2010-2011 : recommandations nationales, </a:t>
            </a:r>
            <a:r>
              <a:rPr lang="fr-FR" b="1" dirty="0">
                <a:solidFill>
                  <a:schemeClr val="bg1">
                    <a:lumMod val="85000"/>
                  </a:schemeClr>
                </a:solidFill>
              </a:rPr>
              <a:t>IMPLANTATION et CHALENGES </a:t>
            </a:r>
            <a:r>
              <a:rPr lang="fr-FR" dirty="0">
                <a:solidFill>
                  <a:schemeClr val="bg1">
                    <a:lumMod val="85000"/>
                  </a:schemeClr>
                </a:solidFill>
              </a:rPr>
              <a:t>soulevés (population, recrutement, </a:t>
            </a:r>
            <a:r>
              <a:rPr lang="fr-FR" dirty="0" err="1">
                <a:solidFill>
                  <a:schemeClr val="bg1">
                    <a:lumMod val="85000"/>
                  </a:schemeClr>
                </a:solidFill>
              </a:rPr>
              <a:t>IRMc</a:t>
            </a:r>
            <a:r>
              <a:rPr lang="fr-FR" dirty="0">
                <a:solidFill>
                  <a:schemeClr val="bg1">
                    <a:lumMod val="85000"/>
                  </a:schemeClr>
                </a:solidFill>
              </a:rPr>
              <a:t> et lecture, analgésie…)</a:t>
            </a:r>
          </a:p>
          <a:p>
            <a:r>
              <a:rPr lang="fr-FR" dirty="0">
                <a:solidFill>
                  <a:schemeClr val="bg1">
                    <a:lumMod val="85000"/>
                  </a:schemeClr>
                </a:solidFill>
              </a:rPr>
              <a:t>Travail au sein du </a:t>
            </a:r>
            <a:r>
              <a:rPr lang="fr-FR" b="1" dirty="0">
                <a:solidFill>
                  <a:schemeClr val="bg1">
                    <a:lumMod val="85000"/>
                  </a:schemeClr>
                </a:solidFill>
              </a:rPr>
              <a:t>RESEAU PERINATAL bas-normand</a:t>
            </a:r>
          </a:p>
          <a:p>
            <a:r>
              <a:rPr lang="fr-FR" b="1" dirty="0">
                <a:solidFill>
                  <a:schemeClr val="bg1">
                    <a:lumMod val="85000"/>
                  </a:schemeClr>
                </a:solidFill>
              </a:rPr>
              <a:t>Données épidémiologiques locales </a:t>
            </a:r>
            <a:r>
              <a:rPr lang="fr-FR" dirty="0">
                <a:solidFill>
                  <a:schemeClr val="bg1">
                    <a:lumMod val="85000"/>
                  </a:schemeClr>
                </a:solidFill>
              </a:rPr>
              <a:t>2011-2020</a:t>
            </a:r>
          </a:p>
          <a:p>
            <a:r>
              <a:rPr lang="fr-FR" b="1" dirty="0"/>
              <a:t>PERSPECTIVES</a:t>
            </a:r>
            <a:r>
              <a:rPr lang="fr-FR" dirty="0"/>
              <a:t> et questions actuelles : </a:t>
            </a:r>
          </a:p>
          <a:p>
            <a:pPr marL="274320" lvl="1" indent="0">
              <a:buNone/>
            </a:pPr>
            <a:r>
              <a:rPr lang="fr-FR" dirty="0"/>
              <a:t>	- population cible (</a:t>
            </a:r>
            <a:r>
              <a:rPr lang="fr-FR" b="1" dirty="0"/>
              <a:t>34-35SA</a:t>
            </a:r>
            <a:r>
              <a:rPr lang="fr-FR" dirty="0"/>
              <a:t>?)</a:t>
            </a:r>
          </a:p>
          <a:p>
            <a:pPr marL="0" indent="0">
              <a:buNone/>
            </a:pPr>
            <a:r>
              <a:rPr lang="fr-FR" dirty="0"/>
              <a:t>	- hypothermie </a:t>
            </a:r>
            <a:r>
              <a:rPr lang="fr-FR" b="1" dirty="0"/>
              <a:t>vigile</a:t>
            </a:r>
          </a:p>
          <a:p>
            <a:pPr marL="0" indent="0">
              <a:buNone/>
            </a:pPr>
            <a:r>
              <a:rPr lang="fr-FR" dirty="0"/>
              <a:t>	- monitoring </a:t>
            </a:r>
            <a:r>
              <a:rPr lang="fr-FR" b="1" dirty="0"/>
              <a:t>EEG</a:t>
            </a:r>
            <a:r>
              <a:rPr lang="fr-FR" dirty="0"/>
              <a:t> continu</a:t>
            </a:r>
          </a:p>
          <a:p>
            <a:pPr marL="0" indent="0">
              <a:buNone/>
            </a:pPr>
            <a:r>
              <a:rPr lang="fr-FR" dirty="0"/>
              <a:t>	- </a:t>
            </a:r>
            <a:r>
              <a:rPr lang="fr-FR" b="1" dirty="0"/>
              <a:t>biomarqueurs</a:t>
            </a:r>
            <a:r>
              <a:rPr lang="fr-FR" dirty="0"/>
              <a:t> pronostiques</a:t>
            </a:r>
          </a:p>
          <a:p>
            <a:pPr marL="0" indent="0">
              <a:buNone/>
            </a:pPr>
            <a:endParaRPr lang="fr-FR" dirty="0"/>
          </a:p>
        </p:txBody>
      </p:sp>
      <p:sp>
        <p:nvSpPr>
          <p:cNvPr id="4" name="Rectangle 3"/>
          <p:cNvSpPr/>
          <p:nvPr/>
        </p:nvSpPr>
        <p:spPr>
          <a:xfrm>
            <a:off x="7114032" y="4425696"/>
            <a:ext cx="4187952" cy="2031325"/>
          </a:xfrm>
          <a:prstGeom prst="rect">
            <a:avLst/>
          </a:prstGeom>
        </p:spPr>
        <p:txBody>
          <a:bodyPr wrap="square">
            <a:spAutoFit/>
          </a:bodyPr>
          <a:lstStyle/>
          <a:p>
            <a:r>
              <a:rPr lang="fr-FR" sz="2400" b="1" dirty="0" err="1" smtClean="0"/>
              <a:t>Unanswered</a:t>
            </a:r>
            <a:r>
              <a:rPr lang="fr-FR" sz="2400" b="1" dirty="0" smtClean="0"/>
              <a:t> </a:t>
            </a:r>
            <a:r>
              <a:rPr lang="fr-FR" sz="2400" b="1" dirty="0"/>
              <a:t>questions </a:t>
            </a:r>
            <a:r>
              <a:rPr lang="fr-FR" dirty="0" err="1"/>
              <a:t>regarding</a:t>
            </a:r>
            <a:r>
              <a:rPr lang="fr-FR" dirty="0"/>
              <a:t> </a:t>
            </a:r>
            <a:r>
              <a:rPr lang="fr-FR" dirty="0" err="1"/>
              <a:t>therapeutic</a:t>
            </a:r>
            <a:r>
              <a:rPr lang="fr-FR" dirty="0"/>
              <a:t> </a:t>
            </a:r>
            <a:r>
              <a:rPr lang="fr-FR" dirty="0" err="1"/>
              <a:t>hypothermia</a:t>
            </a:r>
            <a:r>
              <a:rPr lang="fr-FR" dirty="0"/>
              <a:t> for </a:t>
            </a:r>
            <a:r>
              <a:rPr lang="fr-FR" dirty="0" err="1"/>
              <a:t>neonates</a:t>
            </a:r>
            <a:r>
              <a:rPr lang="fr-FR" dirty="0"/>
              <a:t> </a:t>
            </a:r>
            <a:r>
              <a:rPr lang="fr-FR" dirty="0" err="1"/>
              <a:t>with</a:t>
            </a:r>
            <a:r>
              <a:rPr lang="fr-FR" dirty="0"/>
              <a:t> </a:t>
            </a:r>
            <a:r>
              <a:rPr lang="fr-FR" dirty="0" err="1"/>
              <a:t>neonatal</a:t>
            </a:r>
            <a:r>
              <a:rPr lang="fr-FR" dirty="0"/>
              <a:t> </a:t>
            </a:r>
            <a:r>
              <a:rPr lang="fr-FR" dirty="0" err="1"/>
              <a:t>encephalopathy</a:t>
            </a:r>
            <a:endParaRPr lang="fr-FR" dirty="0"/>
          </a:p>
          <a:p>
            <a:r>
              <a:rPr lang="fr-FR" sz="1200" i="1" dirty="0" err="1"/>
              <a:t>Hemmen</a:t>
            </a:r>
            <a:r>
              <a:rPr lang="fr-FR" sz="1200" i="1" dirty="0"/>
              <a:t> Sabir </a:t>
            </a:r>
            <a:r>
              <a:rPr lang="fr-FR" sz="1200" i="1" dirty="0" smtClean="0"/>
              <a:t>, </a:t>
            </a:r>
            <a:r>
              <a:rPr lang="fr-FR" sz="1200" i="1" dirty="0"/>
              <a:t>Sonia L Bonifacio </a:t>
            </a:r>
            <a:r>
              <a:rPr lang="fr-FR" sz="1200" i="1" dirty="0" smtClean="0"/>
              <a:t>, </a:t>
            </a:r>
            <a:r>
              <a:rPr lang="fr-FR" sz="1200" i="1" dirty="0"/>
              <a:t>Alistair J Gunn </a:t>
            </a:r>
            <a:r>
              <a:rPr lang="fr-FR" sz="1200" i="1" dirty="0" smtClean="0"/>
              <a:t>, </a:t>
            </a:r>
            <a:r>
              <a:rPr lang="fr-FR" sz="1200" i="1" dirty="0"/>
              <a:t>Marianne </a:t>
            </a:r>
            <a:r>
              <a:rPr lang="fr-FR" sz="1200" i="1" dirty="0" err="1"/>
              <a:t>Thoresen</a:t>
            </a:r>
            <a:r>
              <a:rPr lang="fr-FR" sz="1200" i="1" dirty="0"/>
              <a:t> </a:t>
            </a:r>
            <a:r>
              <a:rPr lang="fr-FR" sz="1200" i="1" dirty="0" smtClean="0"/>
              <a:t>, </a:t>
            </a:r>
            <a:r>
              <a:rPr lang="fr-FR" sz="1200" i="1" dirty="0"/>
              <a:t>Lina F </a:t>
            </a:r>
            <a:r>
              <a:rPr lang="fr-FR" sz="1200" i="1" dirty="0" err="1"/>
              <a:t>Chalak</a:t>
            </a:r>
            <a:r>
              <a:rPr lang="fr-FR" sz="1200" i="1" dirty="0"/>
              <a:t> </a:t>
            </a:r>
            <a:r>
              <a:rPr lang="fr-FR" sz="1200" i="1" dirty="0" smtClean="0"/>
              <a:t>; </a:t>
            </a:r>
            <a:r>
              <a:rPr lang="fr-FR" sz="1200" i="1" dirty="0" err="1"/>
              <a:t>Newborn</a:t>
            </a:r>
            <a:r>
              <a:rPr lang="fr-FR" sz="1200" i="1" dirty="0"/>
              <a:t> Brain Society Guidelines and Publications </a:t>
            </a:r>
            <a:r>
              <a:rPr lang="fr-FR" sz="1200" i="1" dirty="0" err="1" smtClean="0"/>
              <a:t>Committee</a:t>
            </a:r>
            <a:r>
              <a:rPr lang="fr-FR" sz="1200" i="1" dirty="0" smtClean="0"/>
              <a:t>        			</a:t>
            </a:r>
            <a:r>
              <a:rPr lang="fr-FR" sz="1200" i="1" dirty="0" err="1" smtClean="0"/>
              <a:t>Semin</a:t>
            </a:r>
            <a:r>
              <a:rPr lang="fr-FR" sz="1200" i="1" dirty="0" smtClean="0"/>
              <a:t> </a:t>
            </a:r>
            <a:r>
              <a:rPr lang="fr-FR" sz="1200" i="1" dirty="0" err="1" smtClean="0"/>
              <a:t>Fetal</a:t>
            </a:r>
            <a:r>
              <a:rPr lang="fr-FR" sz="1200" i="1" dirty="0" smtClean="0"/>
              <a:t> </a:t>
            </a:r>
            <a:r>
              <a:rPr lang="fr-FR" sz="1200" i="1" dirty="0" err="1" smtClean="0"/>
              <a:t>Neonatal</a:t>
            </a:r>
            <a:r>
              <a:rPr lang="fr-FR" sz="1200" i="1" dirty="0" smtClean="0"/>
              <a:t> Med, 2021</a:t>
            </a:r>
            <a:endParaRPr lang="fr-FR" sz="1200" i="1" dirty="0"/>
          </a:p>
        </p:txBody>
      </p:sp>
    </p:spTree>
    <p:extLst>
      <p:ext uri="{BB962C8B-B14F-4D97-AF65-F5344CB8AC3E}">
        <p14:creationId xmlns:p14="http://schemas.microsoft.com/office/powerpoint/2010/main" val="358598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497F5-987D-5F92-7B61-DFD917317B59}"/>
              </a:ext>
            </a:extLst>
          </p:cNvPr>
          <p:cNvSpPr>
            <a:spLocks noGrp="1"/>
          </p:cNvSpPr>
          <p:nvPr>
            <p:ph type="title"/>
          </p:nvPr>
        </p:nvSpPr>
        <p:spPr/>
        <p:txBody>
          <a:bodyPr>
            <a:normAutofit/>
          </a:bodyPr>
          <a:lstStyle/>
          <a:p>
            <a:pPr algn="ctr"/>
            <a:r>
              <a:rPr lang="fr-FR" sz="4400" dirty="0" smtClean="0"/>
              <a:t>Population cible modifiée?</a:t>
            </a:r>
            <a:endParaRPr lang="fr-FR" sz="4400" dirty="0"/>
          </a:p>
        </p:txBody>
      </p:sp>
      <p:sp>
        <p:nvSpPr>
          <p:cNvPr id="3" name="Espace réservé du contenu 2">
            <a:extLst>
              <a:ext uri="{FF2B5EF4-FFF2-40B4-BE49-F238E27FC236}">
                <a16:creationId xmlns:a16="http://schemas.microsoft.com/office/drawing/2014/main" id="{48F7E84E-B96A-8F96-C627-83BC9776229D}"/>
              </a:ext>
            </a:extLst>
          </p:cNvPr>
          <p:cNvSpPr>
            <a:spLocks noGrp="1"/>
          </p:cNvSpPr>
          <p:nvPr>
            <p:ph idx="1"/>
          </p:nvPr>
        </p:nvSpPr>
        <p:spPr/>
        <p:txBody>
          <a:bodyPr/>
          <a:lstStyle/>
          <a:p>
            <a:r>
              <a:rPr lang="fr-FR" dirty="0" smtClean="0"/>
              <a:t>Diverses enquêtes de pratique/cohortes (</a:t>
            </a:r>
            <a:r>
              <a:rPr lang="fr-FR" sz="2400" b="1" dirty="0" err="1" smtClean="0"/>
              <a:t>LyTONEPAL</a:t>
            </a:r>
            <a:r>
              <a:rPr lang="fr-FR" dirty="0" smtClean="0"/>
              <a:t>, cohorte française &gt;34SA avec EAI) incluant donc la population des 34-35SA </a:t>
            </a:r>
          </a:p>
          <a:p>
            <a:r>
              <a:rPr lang="fr-FR" u="sng" dirty="0" smtClean="0"/>
              <a:t>Rationnel</a:t>
            </a:r>
            <a:r>
              <a:rPr lang="fr-FR" dirty="0" smtClean="0"/>
              <a:t> : physiopathologie proche du nouveau-né à terme, en tous cas différente du grand prématuré</a:t>
            </a:r>
          </a:p>
          <a:p>
            <a:r>
              <a:rPr lang="fr-FR" dirty="0" smtClean="0"/>
              <a:t>Pratiques </a:t>
            </a:r>
            <a:r>
              <a:rPr lang="fr-FR" u="sng" dirty="0" smtClean="0"/>
              <a:t>centre-dépendantes</a:t>
            </a:r>
          </a:p>
          <a:p>
            <a:r>
              <a:rPr lang="fr-FR" dirty="0" smtClean="0"/>
              <a:t>Pas de recommandations des sociétés savantes (en 2023) pour inclure des nouveau-nés de terme &lt;36SA (</a:t>
            </a:r>
            <a:r>
              <a:rPr lang="fr-FR" dirty="0" err="1" smtClean="0"/>
              <a:t>Late</a:t>
            </a:r>
            <a:r>
              <a:rPr lang="fr-FR" dirty="0" smtClean="0"/>
              <a:t> </a:t>
            </a:r>
            <a:r>
              <a:rPr lang="fr-FR" dirty="0" err="1" smtClean="0"/>
              <a:t>Preterm</a:t>
            </a:r>
            <a:r>
              <a:rPr lang="fr-FR" dirty="0" smtClean="0"/>
              <a:t>)</a:t>
            </a:r>
            <a:endParaRPr lang="fr-FR" dirty="0"/>
          </a:p>
        </p:txBody>
      </p:sp>
      <p:sp>
        <p:nvSpPr>
          <p:cNvPr id="4" name="ZoneTexte 3"/>
          <p:cNvSpPr txBox="1"/>
          <p:nvPr/>
        </p:nvSpPr>
        <p:spPr>
          <a:xfrm>
            <a:off x="178308" y="5193792"/>
            <a:ext cx="11841480" cy="646331"/>
          </a:xfrm>
          <a:prstGeom prst="rect">
            <a:avLst/>
          </a:prstGeom>
          <a:noFill/>
        </p:spPr>
        <p:txBody>
          <a:bodyPr wrap="square" rtlCol="0">
            <a:spAutoFit/>
          </a:bodyPr>
          <a:lstStyle/>
          <a:p>
            <a:r>
              <a:rPr lang="fr-FR" sz="1200" dirty="0" err="1"/>
              <a:t>LyTONEPAL</a:t>
            </a:r>
            <a:r>
              <a:rPr lang="fr-FR" sz="1200" dirty="0"/>
              <a:t>: long </a:t>
            </a:r>
            <a:r>
              <a:rPr lang="fr-FR" sz="1200" dirty="0" err="1"/>
              <a:t>term</a:t>
            </a:r>
            <a:r>
              <a:rPr lang="fr-FR" sz="1200" dirty="0"/>
              <a:t> </a:t>
            </a:r>
            <a:r>
              <a:rPr lang="fr-FR" sz="1200" dirty="0" err="1"/>
              <a:t>outcome</a:t>
            </a:r>
            <a:r>
              <a:rPr lang="fr-FR" sz="1200" dirty="0"/>
              <a:t> of </a:t>
            </a:r>
            <a:r>
              <a:rPr lang="fr-FR" sz="1200" dirty="0" err="1"/>
              <a:t>neonatal</a:t>
            </a:r>
            <a:r>
              <a:rPr lang="fr-FR" sz="1200" dirty="0"/>
              <a:t> </a:t>
            </a:r>
            <a:r>
              <a:rPr lang="fr-FR" sz="1200" dirty="0" err="1"/>
              <a:t>hypoxic</a:t>
            </a:r>
            <a:r>
              <a:rPr lang="fr-FR" sz="1200" dirty="0"/>
              <a:t> </a:t>
            </a:r>
            <a:r>
              <a:rPr lang="fr-FR" sz="1200" dirty="0" err="1"/>
              <a:t>encephalopathy</a:t>
            </a:r>
            <a:r>
              <a:rPr lang="fr-FR" sz="1200" dirty="0"/>
              <a:t> in the </a:t>
            </a:r>
            <a:r>
              <a:rPr lang="fr-FR" sz="1200" dirty="0" err="1"/>
              <a:t>era</a:t>
            </a:r>
            <a:r>
              <a:rPr lang="fr-FR" sz="1200" dirty="0"/>
              <a:t> of </a:t>
            </a:r>
            <a:r>
              <a:rPr lang="fr-FR" sz="1200" dirty="0" err="1"/>
              <a:t>neuroprotective</a:t>
            </a:r>
            <a:r>
              <a:rPr lang="fr-FR" sz="1200" dirty="0"/>
              <a:t> </a:t>
            </a:r>
            <a:r>
              <a:rPr lang="fr-FR" sz="1200" dirty="0" err="1"/>
              <a:t>treatment</a:t>
            </a:r>
            <a:r>
              <a:rPr lang="fr-FR" sz="1200" dirty="0"/>
              <a:t> </a:t>
            </a:r>
            <a:r>
              <a:rPr lang="fr-FR" sz="1200" dirty="0" err="1"/>
              <a:t>with</a:t>
            </a:r>
            <a:r>
              <a:rPr lang="fr-FR" sz="1200" dirty="0"/>
              <a:t> </a:t>
            </a:r>
            <a:r>
              <a:rPr lang="fr-FR" sz="1200" dirty="0" err="1"/>
              <a:t>hypothermia</a:t>
            </a:r>
            <a:r>
              <a:rPr lang="fr-FR" sz="1200" dirty="0"/>
              <a:t>: a French population-</a:t>
            </a:r>
            <a:r>
              <a:rPr lang="fr-FR" sz="1200" dirty="0" err="1"/>
              <a:t>based</a:t>
            </a:r>
            <a:r>
              <a:rPr lang="fr-FR" sz="1200" dirty="0"/>
              <a:t> </a:t>
            </a:r>
            <a:r>
              <a:rPr lang="fr-FR" sz="1200" dirty="0" err="1" smtClean="0"/>
              <a:t>cohort</a:t>
            </a:r>
            <a:r>
              <a:rPr lang="fr-FR" sz="1200" dirty="0" smtClean="0"/>
              <a:t>. </a:t>
            </a:r>
            <a:r>
              <a:rPr lang="fr-FR" sz="1200" dirty="0" err="1" smtClean="0"/>
              <a:t>Debillon</a:t>
            </a:r>
            <a:r>
              <a:rPr lang="fr-FR" sz="1200" dirty="0" smtClean="0"/>
              <a:t> </a:t>
            </a:r>
            <a:r>
              <a:rPr lang="fr-FR" sz="1200" dirty="0"/>
              <a:t>T, </a:t>
            </a:r>
            <a:r>
              <a:rPr lang="fr-FR" sz="1200" dirty="0" err="1"/>
              <a:t>Bednarek</a:t>
            </a:r>
            <a:r>
              <a:rPr lang="fr-FR" sz="1200" dirty="0"/>
              <a:t> N, Ego A; </a:t>
            </a:r>
            <a:r>
              <a:rPr lang="fr-FR" sz="1200" dirty="0" err="1"/>
              <a:t>LyTONEPAL</a:t>
            </a:r>
            <a:r>
              <a:rPr lang="fr-FR" sz="1200" dirty="0"/>
              <a:t> </a:t>
            </a:r>
            <a:r>
              <a:rPr lang="fr-FR" sz="1200" dirty="0" err="1"/>
              <a:t>Writing</a:t>
            </a:r>
            <a:r>
              <a:rPr lang="fr-FR" sz="1200" dirty="0"/>
              <a:t> </a:t>
            </a:r>
            <a:r>
              <a:rPr lang="fr-FR" sz="1200" dirty="0" smtClean="0"/>
              <a:t>Group.                                              				</a:t>
            </a:r>
          </a:p>
          <a:p>
            <a:r>
              <a:rPr lang="fr-FR" sz="1200" dirty="0"/>
              <a:t>	</a:t>
            </a:r>
            <a:r>
              <a:rPr lang="fr-FR" sz="1200" dirty="0" smtClean="0"/>
              <a:t>																					</a:t>
            </a:r>
            <a:r>
              <a:rPr lang="fr-FR" sz="1200" i="1" dirty="0" smtClean="0"/>
              <a:t>BMC </a:t>
            </a:r>
            <a:r>
              <a:rPr lang="fr-FR" sz="1200" i="1" dirty="0" err="1"/>
              <a:t>Pediatr</a:t>
            </a:r>
            <a:r>
              <a:rPr lang="fr-FR" sz="1200" i="1" dirty="0"/>
              <a:t>. 2018</a:t>
            </a:r>
          </a:p>
        </p:txBody>
      </p:sp>
    </p:spTree>
    <p:extLst>
      <p:ext uri="{BB962C8B-B14F-4D97-AF65-F5344CB8AC3E}">
        <p14:creationId xmlns:p14="http://schemas.microsoft.com/office/powerpoint/2010/main" val="435550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Parcours CHRONOLOGIQUE</a:t>
            </a:r>
          </a:p>
        </p:txBody>
      </p:sp>
      <p:sp>
        <p:nvSpPr>
          <p:cNvPr id="3" name="Espace réservé du contenu 2"/>
          <p:cNvSpPr>
            <a:spLocks noGrp="1"/>
          </p:cNvSpPr>
          <p:nvPr>
            <p:ph idx="1"/>
          </p:nvPr>
        </p:nvSpPr>
        <p:spPr>
          <a:xfrm>
            <a:off x="1069848" y="2121408"/>
            <a:ext cx="10058400" cy="4736592"/>
          </a:xfrm>
        </p:spPr>
        <p:txBody>
          <a:bodyPr>
            <a:normAutofit/>
          </a:bodyPr>
          <a:lstStyle/>
          <a:p>
            <a:r>
              <a:rPr lang="fr-FR" dirty="0"/>
              <a:t>Contexte </a:t>
            </a:r>
            <a:r>
              <a:rPr lang="fr-FR" b="1" dirty="0"/>
              <a:t>AVANT</a:t>
            </a:r>
            <a:r>
              <a:rPr lang="fr-FR" dirty="0"/>
              <a:t> l’ère de l’hypothermie thérapeutique néonatale</a:t>
            </a:r>
          </a:p>
          <a:p>
            <a:r>
              <a:rPr lang="fr-FR" dirty="0"/>
              <a:t>2010-2011 : recommandations nationales, </a:t>
            </a:r>
            <a:r>
              <a:rPr lang="fr-FR" b="1" dirty="0"/>
              <a:t>IMPLANTATION et CHALENGES </a:t>
            </a:r>
            <a:r>
              <a:rPr lang="fr-FR" dirty="0"/>
              <a:t>soulevés (population, recrutement, </a:t>
            </a:r>
            <a:r>
              <a:rPr lang="fr-FR" dirty="0" err="1"/>
              <a:t>IRMc</a:t>
            </a:r>
            <a:r>
              <a:rPr lang="fr-FR" dirty="0"/>
              <a:t> et lecture, analgésie…)</a:t>
            </a:r>
          </a:p>
          <a:p>
            <a:r>
              <a:rPr lang="fr-FR" dirty="0"/>
              <a:t>Travail au sein du </a:t>
            </a:r>
            <a:r>
              <a:rPr lang="fr-FR" b="1" dirty="0"/>
              <a:t>RESEAU PERINATAL bas-normand</a:t>
            </a:r>
          </a:p>
          <a:p>
            <a:r>
              <a:rPr lang="fr-FR" b="1" dirty="0"/>
              <a:t>Données épidémiologiques locales </a:t>
            </a:r>
            <a:r>
              <a:rPr lang="fr-FR" dirty="0"/>
              <a:t>2011-2020</a:t>
            </a:r>
          </a:p>
          <a:p>
            <a:r>
              <a:rPr lang="fr-FR" b="1" dirty="0"/>
              <a:t>PERSPECTIVES</a:t>
            </a:r>
            <a:r>
              <a:rPr lang="fr-FR" dirty="0"/>
              <a:t> et questions actuelles : </a:t>
            </a:r>
          </a:p>
          <a:p>
            <a:pPr marL="274320" lvl="1" indent="0">
              <a:buNone/>
            </a:pPr>
            <a:r>
              <a:rPr lang="fr-FR" dirty="0"/>
              <a:t>	- population cible (</a:t>
            </a:r>
            <a:r>
              <a:rPr lang="fr-FR" b="1" dirty="0"/>
              <a:t>34-35SA</a:t>
            </a:r>
            <a:r>
              <a:rPr lang="fr-FR" dirty="0"/>
              <a:t>?)</a:t>
            </a:r>
          </a:p>
          <a:p>
            <a:pPr marL="0" indent="0">
              <a:buNone/>
            </a:pPr>
            <a:r>
              <a:rPr lang="fr-FR" dirty="0"/>
              <a:t>	- hypothermie </a:t>
            </a:r>
            <a:r>
              <a:rPr lang="fr-FR" b="1" dirty="0"/>
              <a:t>vigile</a:t>
            </a:r>
          </a:p>
          <a:p>
            <a:pPr marL="0" indent="0">
              <a:buNone/>
            </a:pPr>
            <a:r>
              <a:rPr lang="fr-FR" dirty="0"/>
              <a:t>	- monitoring </a:t>
            </a:r>
            <a:r>
              <a:rPr lang="fr-FR" b="1" dirty="0"/>
              <a:t>EEG</a:t>
            </a:r>
            <a:r>
              <a:rPr lang="fr-FR" dirty="0"/>
              <a:t> continu</a:t>
            </a:r>
          </a:p>
          <a:p>
            <a:pPr marL="0" indent="0">
              <a:buNone/>
            </a:pPr>
            <a:r>
              <a:rPr lang="fr-FR" dirty="0"/>
              <a:t>	- </a:t>
            </a:r>
            <a:r>
              <a:rPr lang="fr-FR" b="1" dirty="0"/>
              <a:t>biomarqueurs</a:t>
            </a:r>
            <a:r>
              <a:rPr lang="fr-FR" dirty="0"/>
              <a:t> pronostiques</a:t>
            </a:r>
          </a:p>
          <a:p>
            <a:pPr marL="0" indent="0">
              <a:buNone/>
            </a:pPr>
            <a:endParaRPr lang="fr-FR" dirty="0"/>
          </a:p>
        </p:txBody>
      </p:sp>
      <p:pic>
        <p:nvPicPr>
          <p:cNvPr id="3074" name="Picture 2" descr="Histoire : Frise chronolog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792" y="4846739"/>
            <a:ext cx="4791456" cy="184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162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CFE64F-8000-BF0F-11F6-72D0606FD807}"/>
              </a:ext>
            </a:extLst>
          </p:cNvPr>
          <p:cNvSpPr>
            <a:spLocks noGrp="1"/>
          </p:cNvSpPr>
          <p:nvPr>
            <p:ph type="title"/>
          </p:nvPr>
        </p:nvSpPr>
        <p:spPr/>
        <p:txBody>
          <a:bodyPr/>
          <a:lstStyle/>
          <a:p>
            <a:pPr algn="ctr"/>
            <a:r>
              <a:rPr lang="fr-FR" dirty="0"/>
              <a:t>Hypothermie </a:t>
            </a:r>
            <a:r>
              <a:rPr lang="fr-FR" dirty="0" smtClean="0"/>
              <a:t>et ventilation </a:t>
            </a:r>
            <a:r>
              <a:rPr lang="fr-FR" dirty="0" err="1" smtClean="0"/>
              <a:t>mecanique</a:t>
            </a:r>
            <a:endParaRPr lang="fr-FR" dirty="0"/>
          </a:p>
        </p:txBody>
      </p:sp>
      <p:sp>
        <p:nvSpPr>
          <p:cNvPr id="3" name="Espace réservé du contenu 2">
            <a:extLst>
              <a:ext uri="{FF2B5EF4-FFF2-40B4-BE49-F238E27FC236}">
                <a16:creationId xmlns:a16="http://schemas.microsoft.com/office/drawing/2014/main" id="{180582AA-C887-5023-9215-4ECB35B37C4E}"/>
              </a:ext>
            </a:extLst>
          </p:cNvPr>
          <p:cNvSpPr>
            <a:spLocks noGrp="1"/>
          </p:cNvSpPr>
          <p:nvPr>
            <p:ph idx="1"/>
          </p:nvPr>
        </p:nvSpPr>
        <p:spPr/>
        <p:txBody>
          <a:bodyPr/>
          <a:lstStyle/>
          <a:p>
            <a:r>
              <a:rPr lang="fr-FR" dirty="0"/>
              <a:t>Hypothermie thérapeutique : synonyme de </a:t>
            </a:r>
            <a:r>
              <a:rPr lang="fr-FR" b="1" dirty="0" err="1"/>
              <a:t>iatrogénicité</a:t>
            </a:r>
            <a:endParaRPr lang="fr-FR" b="1" dirty="0"/>
          </a:p>
          <a:p>
            <a:r>
              <a:rPr lang="fr-FR" dirty="0"/>
              <a:t>Enquête de pratique française </a:t>
            </a:r>
            <a:r>
              <a:rPr lang="fr-FR" dirty="0" smtClean="0"/>
              <a:t>(mémoire option néonatologie, in </a:t>
            </a:r>
            <a:r>
              <a:rPr lang="fr-FR" dirty="0" err="1" smtClean="0"/>
              <a:t>progress</a:t>
            </a:r>
            <a:r>
              <a:rPr lang="fr-FR" dirty="0" smtClean="0"/>
              <a:t>): </a:t>
            </a:r>
            <a:r>
              <a:rPr lang="fr-FR" dirty="0"/>
              <a:t>1/3 </a:t>
            </a:r>
            <a:r>
              <a:rPr lang="fr-FR" dirty="0" smtClean="0"/>
              <a:t>des </a:t>
            </a:r>
            <a:r>
              <a:rPr lang="fr-FR" dirty="0"/>
              <a:t>centres </a:t>
            </a:r>
            <a:r>
              <a:rPr lang="fr-FR" dirty="0" smtClean="0"/>
              <a:t>français (NICU) pratiquent l’hypothermie thérapeutique </a:t>
            </a:r>
            <a:r>
              <a:rPr lang="fr-FR" b="1" dirty="0" smtClean="0"/>
              <a:t>SANS ventilation mécanique SYSTEMATIQUE</a:t>
            </a:r>
          </a:p>
          <a:p>
            <a:r>
              <a:rPr lang="fr-FR" dirty="0" smtClean="0"/>
              <a:t>Questions : </a:t>
            </a:r>
            <a:r>
              <a:rPr lang="fr-FR" b="1" dirty="0" smtClean="0"/>
              <a:t>effet </a:t>
            </a:r>
            <a:r>
              <a:rPr lang="fr-FR" b="1" dirty="0" err="1" smtClean="0"/>
              <a:t>neuroprotecteur</a:t>
            </a:r>
            <a:r>
              <a:rPr lang="fr-FR" b="1" dirty="0" smtClean="0"/>
              <a:t> </a:t>
            </a:r>
            <a:r>
              <a:rPr lang="fr-FR" dirty="0" smtClean="0"/>
              <a:t>équivalent? Adaptation de la </a:t>
            </a:r>
            <a:r>
              <a:rPr lang="fr-FR" b="1" dirty="0" smtClean="0"/>
              <a:t>sédation-analgésie</a:t>
            </a:r>
            <a:r>
              <a:rPr lang="fr-FR" dirty="0" smtClean="0"/>
              <a:t>?</a:t>
            </a:r>
          </a:p>
          <a:p>
            <a:r>
              <a:rPr lang="fr-FR" u="sng" dirty="0" smtClean="0"/>
              <a:t>Intérêts</a:t>
            </a:r>
            <a:r>
              <a:rPr lang="fr-FR" dirty="0" smtClean="0"/>
              <a:t> :  moins de iatrogénie, moins de sepsis, moins de complications de décubitus, alimentation entérale précoce….</a:t>
            </a:r>
            <a:endParaRPr lang="fr-FR" dirty="0"/>
          </a:p>
        </p:txBody>
      </p:sp>
      <p:pic>
        <p:nvPicPr>
          <p:cNvPr id="4" name="Picture 3" descr="Sans titre - 2">
            <a:extLst>
              <a:ext uri="{FF2B5EF4-FFF2-40B4-BE49-F238E27FC236}">
                <a16:creationId xmlns:a16="http://schemas.microsoft.com/office/drawing/2014/main" id="{200A050B-C2C8-0249-4EB4-22391FDBC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887" y="4923874"/>
            <a:ext cx="1405001" cy="17070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AutoShape 2" descr="Aspects récents de la prise en charge du nouveau-né en salle de naissance -  ScienceDire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3"/>
          <a:stretch>
            <a:fillRect/>
          </a:stretch>
        </p:blipFill>
        <p:spPr>
          <a:xfrm>
            <a:off x="6877061" y="4903851"/>
            <a:ext cx="2543175" cy="1695450"/>
          </a:xfrm>
          <a:prstGeom prst="rect">
            <a:avLst/>
          </a:prstGeom>
        </p:spPr>
      </p:pic>
      <p:sp>
        <p:nvSpPr>
          <p:cNvPr id="7" name="ZoneTexte 6"/>
          <p:cNvSpPr txBox="1"/>
          <p:nvPr/>
        </p:nvSpPr>
        <p:spPr>
          <a:xfrm>
            <a:off x="9400032" y="4615934"/>
            <a:ext cx="651140" cy="1200329"/>
          </a:xfrm>
          <a:prstGeom prst="rect">
            <a:avLst/>
          </a:prstGeom>
          <a:noFill/>
        </p:spPr>
        <p:txBody>
          <a:bodyPr wrap="none" rtlCol="0">
            <a:spAutoFit/>
          </a:bodyPr>
          <a:lstStyle/>
          <a:p>
            <a:r>
              <a:rPr lang="fr-FR" sz="7200" dirty="0" smtClean="0"/>
              <a:t>?</a:t>
            </a:r>
            <a:endParaRPr lang="fr-FR" sz="7200" dirty="0"/>
          </a:p>
        </p:txBody>
      </p:sp>
    </p:spTree>
    <p:extLst>
      <p:ext uri="{BB962C8B-B14F-4D97-AF65-F5344CB8AC3E}">
        <p14:creationId xmlns:p14="http://schemas.microsoft.com/office/powerpoint/2010/main" val="1085745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1AE45-6787-0DAB-D987-319AAA30E27F}"/>
              </a:ext>
            </a:extLst>
          </p:cNvPr>
          <p:cNvSpPr>
            <a:spLocks noGrp="1"/>
          </p:cNvSpPr>
          <p:nvPr>
            <p:ph type="title"/>
          </p:nvPr>
        </p:nvSpPr>
        <p:spPr/>
        <p:txBody>
          <a:bodyPr>
            <a:noAutofit/>
          </a:bodyPr>
          <a:lstStyle/>
          <a:p>
            <a:pPr algn="ctr"/>
            <a:r>
              <a:rPr lang="fr-FR" sz="4000" dirty="0" smtClean="0"/>
              <a:t>Futur GOLD standard?</a:t>
            </a:r>
            <a:br>
              <a:rPr lang="fr-FR" sz="4000" dirty="0" smtClean="0"/>
            </a:br>
            <a:r>
              <a:rPr lang="fr-FR" sz="4000" dirty="0" smtClean="0"/>
              <a:t>Nouveau-né non intube et parent rassuré </a:t>
            </a:r>
            <a:r>
              <a:rPr lang="fr-FR" sz="4000" dirty="0" smtClean="0">
                <a:sym typeface="Wingdings" panose="05000000000000000000" pitchFamily="2" charset="2"/>
              </a:rPr>
              <a:t></a:t>
            </a:r>
            <a:endParaRPr lang="fr-FR" sz="4000" dirty="0"/>
          </a:p>
        </p:txBody>
      </p:sp>
      <p:sp>
        <p:nvSpPr>
          <p:cNvPr id="3" name="Espace réservé du contenu 2">
            <a:extLst>
              <a:ext uri="{FF2B5EF4-FFF2-40B4-BE49-F238E27FC236}">
                <a16:creationId xmlns:a16="http://schemas.microsoft.com/office/drawing/2014/main" id="{BF6E2EF6-9B6E-EB3C-71FC-0D3E4F3C458A}"/>
              </a:ext>
            </a:extLst>
          </p:cNvPr>
          <p:cNvSpPr>
            <a:spLocks noGrp="1"/>
          </p:cNvSpPr>
          <p:nvPr>
            <p:ph idx="1"/>
          </p:nvPr>
        </p:nvSpPr>
        <p:spPr/>
        <p:txBody>
          <a:bodyPr/>
          <a:lstStyle/>
          <a:p>
            <a:endParaRPr lang="fr-FR" dirty="0"/>
          </a:p>
        </p:txBody>
      </p:sp>
      <p:pic>
        <p:nvPicPr>
          <p:cNvPr id="4" name="Picture 6" descr="2703851">
            <a:extLst>
              <a:ext uri="{FF2B5EF4-FFF2-40B4-BE49-F238E27FC236}">
                <a16:creationId xmlns:a16="http://schemas.microsoft.com/office/drawing/2014/main" id="{DA6C3603-879C-6779-B361-02DB53887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403855" y="2121408"/>
            <a:ext cx="5694425" cy="4099986"/>
          </a:xfrm>
          <a:prstGeom prst="rect">
            <a:avLst/>
          </a:prstGeom>
        </p:spPr>
      </p:pic>
    </p:spTree>
    <p:extLst>
      <p:ext uri="{BB962C8B-B14F-4D97-AF65-F5344CB8AC3E}">
        <p14:creationId xmlns:p14="http://schemas.microsoft.com/office/powerpoint/2010/main" val="680256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F55647-9033-F9F6-D2B2-FAD09BD9E1EE}"/>
              </a:ext>
            </a:extLst>
          </p:cNvPr>
          <p:cNvSpPr>
            <a:spLocks noGrp="1"/>
          </p:cNvSpPr>
          <p:nvPr>
            <p:ph type="title"/>
          </p:nvPr>
        </p:nvSpPr>
        <p:spPr/>
        <p:txBody>
          <a:bodyPr/>
          <a:lstStyle/>
          <a:p>
            <a:pPr algn="ctr"/>
            <a:r>
              <a:rPr lang="fr-FR" sz="3600" dirty="0"/>
              <a:t>Monitoring</a:t>
            </a:r>
            <a:r>
              <a:rPr lang="fr-FR" dirty="0"/>
              <a:t> </a:t>
            </a:r>
            <a:r>
              <a:rPr lang="fr-FR" sz="4000" dirty="0" smtClean="0"/>
              <a:t>EEG</a:t>
            </a:r>
            <a:endParaRPr lang="fr-FR" sz="4000" dirty="0"/>
          </a:p>
        </p:txBody>
      </p:sp>
      <p:sp>
        <p:nvSpPr>
          <p:cNvPr id="3" name="Espace réservé du contenu 2">
            <a:extLst>
              <a:ext uri="{FF2B5EF4-FFF2-40B4-BE49-F238E27FC236}">
                <a16:creationId xmlns:a16="http://schemas.microsoft.com/office/drawing/2014/main" id="{22FB6507-8B37-3BF5-8311-8E3551F17FCA}"/>
              </a:ext>
            </a:extLst>
          </p:cNvPr>
          <p:cNvSpPr>
            <a:spLocks noGrp="1"/>
          </p:cNvSpPr>
          <p:nvPr>
            <p:ph idx="1"/>
          </p:nvPr>
        </p:nvSpPr>
        <p:spPr>
          <a:xfrm>
            <a:off x="1069848" y="2668680"/>
            <a:ext cx="10058400" cy="3503520"/>
          </a:xfrm>
        </p:spPr>
        <p:txBody>
          <a:bodyPr/>
          <a:lstStyle/>
          <a:p>
            <a:r>
              <a:rPr lang="fr-FR" dirty="0" smtClean="0"/>
              <a:t>Enquête de pratique française en 2021, 56 centres de néonatologie (</a:t>
            </a:r>
            <a:r>
              <a:rPr lang="fr-FR" dirty="0" err="1" smtClean="0"/>
              <a:t>NICUs</a:t>
            </a:r>
            <a:r>
              <a:rPr lang="fr-FR" dirty="0" smtClean="0"/>
              <a:t>)</a:t>
            </a:r>
          </a:p>
          <a:p>
            <a:r>
              <a:rPr lang="fr-FR" dirty="0" smtClean="0"/>
              <a:t>La moitié des centres ont un </a:t>
            </a:r>
            <a:r>
              <a:rPr lang="fr-FR" b="1" u="sng" dirty="0" smtClean="0"/>
              <a:t>accès très limité aux EEG 24h/24</a:t>
            </a:r>
          </a:p>
          <a:p>
            <a:r>
              <a:rPr lang="fr-FR" dirty="0" smtClean="0"/>
              <a:t>4 centres ont accès au </a:t>
            </a:r>
            <a:r>
              <a:rPr lang="fr-FR" dirty="0" err="1" smtClean="0"/>
              <a:t>cEEG</a:t>
            </a:r>
            <a:r>
              <a:rPr lang="fr-FR" dirty="0" smtClean="0"/>
              <a:t> (</a:t>
            </a:r>
            <a:r>
              <a:rPr lang="fr-FR" b="1" dirty="0" smtClean="0"/>
              <a:t>EEG continu, Gold Standard</a:t>
            </a:r>
            <a:r>
              <a:rPr lang="fr-FR" dirty="0" smtClean="0"/>
              <a:t>)</a:t>
            </a:r>
          </a:p>
          <a:p>
            <a:r>
              <a:rPr lang="fr-FR" dirty="0" smtClean="0"/>
              <a:t>5 centres (dont CAEN) utilisent l’</a:t>
            </a:r>
            <a:r>
              <a:rPr lang="fr-FR" b="1" dirty="0" err="1" smtClean="0"/>
              <a:t>aEEG</a:t>
            </a:r>
            <a:r>
              <a:rPr lang="fr-FR" dirty="0" smtClean="0"/>
              <a:t> en continu</a:t>
            </a:r>
            <a:endParaRPr lang="fr-FR" dirty="0"/>
          </a:p>
        </p:txBody>
      </p:sp>
      <p:pic>
        <p:nvPicPr>
          <p:cNvPr id="5122" name="Picture 2" descr="Résultat d’images pour monitoring EEG newborn">
            <a:extLst>
              <a:ext uri="{FF2B5EF4-FFF2-40B4-BE49-F238E27FC236}">
                <a16:creationId xmlns:a16="http://schemas.microsoft.com/office/drawing/2014/main" id="{67C811AF-94E0-034E-DFC8-26C3BD5A1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 y="174879"/>
            <a:ext cx="26289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ésultat d’images pour EEG newborn">
            <a:extLst>
              <a:ext uri="{FF2B5EF4-FFF2-40B4-BE49-F238E27FC236}">
                <a16:creationId xmlns:a16="http://schemas.microsoft.com/office/drawing/2014/main" id="{5BE26492-B31C-380D-516A-4CF703743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439" y="749583"/>
            <a:ext cx="2462277" cy="12919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03523" y="4949119"/>
            <a:ext cx="6096000" cy="1446550"/>
          </a:xfrm>
          <a:prstGeom prst="rect">
            <a:avLst/>
          </a:prstGeom>
        </p:spPr>
        <p:txBody>
          <a:bodyPr>
            <a:spAutoFit/>
          </a:bodyPr>
          <a:lstStyle/>
          <a:p>
            <a:r>
              <a:rPr lang="fr-FR" sz="2000" dirty="0" smtClean="0">
                <a:solidFill>
                  <a:srgbClr val="000000"/>
                </a:solidFill>
                <a:latin typeface="EFELO K+ Adv T Tda 6f 6cb 8. B"/>
              </a:rPr>
              <a:t>Use of EEG in </a:t>
            </a:r>
            <a:r>
              <a:rPr lang="fr-FR" sz="2000" dirty="0" err="1" smtClean="0">
                <a:solidFill>
                  <a:srgbClr val="000000"/>
                </a:solidFill>
                <a:latin typeface="EFELO K+ Adv T Tda 6f 6cb 8. B"/>
              </a:rPr>
              <a:t>neonatal</a:t>
            </a:r>
            <a:r>
              <a:rPr lang="fr-FR" sz="2000" dirty="0" smtClean="0">
                <a:solidFill>
                  <a:srgbClr val="000000"/>
                </a:solidFill>
                <a:latin typeface="EFELO K+ Adv T Tda 6f 6cb 8. B"/>
              </a:rPr>
              <a:t> </a:t>
            </a:r>
            <a:r>
              <a:rPr lang="fr-FR" sz="2000" dirty="0" err="1" smtClean="0">
                <a:solidFill>
                  <a:srgbClr val="000000"/>
                </a:solidFill>
                <a:latin typeface="EFELO K+ Adv T Tda 6f 6cb 8. B"/>
              </a:rPr>
              <a:t>hypoxic-ischemic</a:t>
            </a:r>
            <a:r>
              <a:rPr lang="fr-FR" sz="2000" dirty="0" smtClean="0">
                <a:solidFill>
                  <a:srgbClr val="000000"/>
                </a:solidFill>
                <a:latin typeface="EFELO K+ Adv T Tda 6f 6cb 8. B"/>
              </a:rPr>
              <a:t> </a:t>
            </a:r>
            <a:r>
              <a:rPr lang="fr-FR" sz="2000" dirty="0" err="1" smtClean="0">
                <a:solidFill>
                  <a:srgbClr val="000000"/>
                </a:solidFill>
                <a:latin typeface="EFELO K+ Adv T Tda 6f 6cb 8. B"/>
              </a:rPr>
              <a:t>encephalopathy:A</a:t>
            </a:r>
            <a:r>
              <a:rPr lang="fr-FR" sz="2000" dirty="0" smtClean="0">
                <a:solidFill>
                  <a:srgbClr val="000000"/>
                </a:solidFill>
                <a:latin typeface="EFELO K+ Adv T Tda 6f 6cb 8. B"/>
              </a:rPr>
              <a:t> French </a:t>
            </a:r>
            <a:r>
              <a:rPr lang="fr-FR" sz="2000" dirty="0" err="1" smtClean="0">
                <a:solidFill>
                  <a:srgbClr val="000000"/>
                </a:solidFill>
                <a:latin typeface="EFELO K+ Adv T Tda 6f 6cb 8. B"/>
              </a:rPr>
              <a:t>survey</a:t>
            </a:r>
            <a:r>
              <a:rPr lang="fr-FR" sz="2000" dirty="0" smtClean="0">
                <a:solidFill>
                  <a:srgbClr val="000000"/>
                </a:solidFill>
                <a:latin typeface="EFELO K+ Adv T Tda 6f 6cb 8. B"/>
              </a:rPr>
              <a:t> of </a:t>
            </a:r>
            <a:r>
              <a:rPr lang="fr-FR" sz="2000" dirty="0" err="1" smtClean="0">
                <a:solidFill>
                  <a:srgbClr val="000000"/>
                </a:solidFill>
                <a:latin typeface="EFELO K+ Adv T Tda 6f 6cb 8. B"/>
              </a:rPr>
              <a:t>current</a:t>
            </a:r>
            <a:r>
              <a:rPr lang="fr-FR" sz="2000" dirty="0" smtClean="0">
                <a:solidFill>
                  <a:srgbClr val="000000"/>
                </a:solidFill>
                <a:latin typeface="EFELO K+ Adv T Tda 6f 6cb 8. B"/>
              </a:rPr>
              <a:t> practice and perspective for </a:t>
            </a:r>
            <a:r>
              <a:rPr lang="fr-FR" sz="2000" dirty="0" err="1" smtClean="0">
                <a:solidFill>
                  <a:srgbClr val="000000"/>
                </a:solidFill>
                <a:latin typeface="EFELO K+ Adv T Tda 6f 6cb 8. B"/>
              </a:rPr>
              <a:t>improving</a:t>
            </a:r>
            <a:r>
              <a:rPr lang="fr-FR" sz="2000" dirty="0" smtClean="0">
                <a:solidFill>
                  <a:srgbClr val="000000"/>
                </a:solidFill>
                <a:latin typeface="EFELO K+ Adv T Tda 6f 6cb 8. B"/>
              </a:rPr>
              <a:t> </a:t>
            </a:r>
            <a:r>
              <a:rPr lang="fr-FR" sz="2000" dirty="0" err="1" smtClean="0">
                <a:solidFill>
                  <a:srgbClr val="000000"/>
                </a:solidFill>
                <a:latin typeface="EFELO K+ Adv T Tda 6f 6cb 8. B"/>
              </a:rPr>
              <a:t>health</a:t>
            </a:r>
            <a:r>
              <a:rPr lang="fr-FR" sz="2000" dirty="0" smtClean="0">
                <a:solidFill>
                  <a:srgbClr val="000000"/>
                </a:solidFill>
                <a:latin typeface="EFELO K+ Adv T Tda 6f 6cb 8. B"/>
              </a:rPr>
              <a:t> care</a:t>
            </a:r>
            <a:endParaRPr lang="fr-FR" sz="2000" dirty="0">
              <a:solidFill>
                <a:srgbClr val="000000"/>
              </a:solidFill>
              <a:latin typeface="EFELO K+ Adv T Tda 6f 6cb 8. B"/>
            </a:endParaRPr>
          </a:p>
          <a:p>
            <a:r>
              <a:rPr lang="fr-FR" sz="1400" dirty="0" smtClean="0">
                <a:solidFill>
                  <a:srgbClr val="000000"/>
                </a:solidFill>
                <a:latin typeface="EFELO K+ Adv T Tda 6f 6cb 8. B"/>
              </a:rPr>
              <a:t>Laurence </a:t>
            </a:r>
            <a:r>
              <a:rPr lang="fr-FR" sz="1400" dirty="0" err="1" smtClean="0">
                <a:solidFill>
                  <a:srgbClr val="000000"/>
                </a:solidFill>
                <a:latin typeface="EFELO K+ Adv T Tda 6f 6cb 8. B"/>
              </a:rPr>
              <a:t>Chaton,Emilie</a:t>
            </a:r>
            <a:r>
              <a:rPr lang="fr-FR" sz="1400" dirty="0" smtClean="0">
                <a:solidFill>
                  <a:srgbClr val="000000"/>
                </a:solidFill>
                <a:latin typeface="EFELO K+ Adv T Tda 6f 6cb 8. B"/>
              </a:rPr>
              <a:t> </a:t>
            </a:r>
            <a:r>
              <a:rPr lang="fr-FR" sz="1400" dirty="0" err="1" smtClean="0">
                <a:solidFill>
                  <a:srgbClr val="000000"/>
                </a:solidFill>
                <a:latin typeface="EFELO K+ Adv T Tda 6f 6cb 8. B"/>
              </a:rPr>
              <a:t>Bourel-Ponchel,Marie-Dominique</a:t>
            </a:r>
            <a:r>
              <a:rPr lang="fr-FR" sz="1400" dirty="0" smtClean="0">
                <a:solidFill>
                  <a:srgbClr val="000000"/>
                </a:solidFill>
                <a:latin typeface="EFELO K+ Adv T Tda 6f 6cb 8. B"/>
              </a:rPr>
              <a:t> </a:t>
            </a:r>
            <a:r>
              <a:rPr lang="fr-FR" sz="1400" dirty="0" err="1" smtClean="0">
                <a:solidFill>
                  <a:srgbClr val="000000"/>
                </a:solidFill>
                <a:latin typeface="EFELO K+ Adv T Tda 6f 6cb 8. B"/>
              </a:rPr>
              <a:t>Lamblin,Sylvie</a:t>
            </a:r>
            <a:r>
              <a:rPr lang="fr-FR" sz="1400" dirty="0" smtClean="0">
                <a:solidFill>
                  <a:srgbClr val="000000"/>
                </a:solidFill>
                <a:latin typeface="EFELO K+ Adv T Tda 6f 6cb 8. B"/>
              </a:rPr>
              <a:t> </a:t>
            </a:r>
            <a:r>
              <a:rPr lang="fr-FR" sz="1400" dirty="0" err="1" smtClean="0">
                <a:solidFill>
                  <a:srgbClr val="000000"/>
                </a:solidFill>
                <a:latin typeface="EFELO K+ Adv T Tda 6f 6cb 8. B"/>
              </a:rPr>
              <a:t>Joriot,Laure</a:t>
            </a:r>
            <a:r>
              <a:rPr lang="fr-FR" sz="1400" dirty="0" smtClean="0">
                <a:solidFill>
                  <a:srgbClr val="000000"/>
                </a:solidFill>
                <a:latin typeface="EFELO K+ Adv T Tda 6f 6cb 8. B"/>
              </a:rPr>
              <a:t> </a:t>
            </a:r>
            <a:r>
              <a:rPr lang="fr-FR" sz="1400" dirty="0" err="1" smtClean="0">
                <a:solidFill>
                  <a:srgbClr val="000000"/>
                </a:solidFill>
                <a:latin typeface="EFELO K+ Adv T Tda 6f 6cb 8. B"/>
              </a:rPr>
              <a:t>Lacan,Philippe</a:t>
            </a:r>
            <a:r>
              <a:rPr lang="fr-FR" sz="1400" dirty="0" smtClean="0">
                <a:solidFill>
                  <a:srgbClr val="000000"/>
                </a:solidFill>
                <a:latin typeface="EFELO K+ Adv T Tda 6f 6cb 8. B"/>
              </a:rPr>
              <a:t> </a:t>
            </a:r>
            <a:r>
              <a:rPr lang="fr-FR" sz="1400" dirty="0" err="1" smtClean="0">
                <a:solidFill>
                  <a:srgbClr val="000000"/>
                </a:solidFill>
                <a:latin typeface="EFELO K+ Adv T Tda 6f 6cb 8. B"/>
              </a:rPr>
              <a:t>Derambure,Sylvie</a:t>
            </a:r>
            <a:r>
              <a:rPr lang="fr-FR" sz="1400" dirty="0" smtClean="0">
                <a:solidFill>
                  <a:srgbClr val="000000"/>
                </a:solidFill>
                <a:latin typeface="EFELO K+ Adv T Tda 6f 6cb 8. B"/>
              </a:rPr>
              <a:t> </a:t>
            </a:r>
            <a:r>
              <a:rPr lang="fr-FR" sz="1400" dirty="0" err="1" smtClean="0">
                <a:solidFill>
                  <a:srgbClr val="000000"/>
                </a:solidFill>
                <a:latin typeface="EFELO K+ Adv T Tda 6f 6cb 8. B"/>
              </a:rPr>
              <a:t>Nguyen,Florence</a:t>
            </a:r>
            <a:r>
              <a:rPr lang="fr-FR" sz="1400" dirty="0" smtClean="0">
                <a:solidFill>
                  <a:srgbClr val="000000"/>
                </a:solidFill>
                <a:latin typeface="EFELO K+ Adv T Tda 6f 6cb 8. B"/>
              </a:rPr>
              <a:t> </a:t>
            </a:r>
            <a:r>
              <a:rPr lang="fr-FR" sz="1400" dirty="0" err="1" smtClean="0">
                <a:solidFill>
                  <a:srgbClr val="000000"/>
                </a:solidFill>
                <a:latin typeface="EFELO K+ Adv T Tda 6f 6cb 8. B"/>
              </a:rPr>
              <a:t>Flamein</a:t>
            </a:r>
            <a:r>
              <a:rPr lang="fr-FR" sz="900" dirty="0" smtClean="0">
                <a:solidFill>
                  <a:srgbClr val="000000"/>
                </a:solidFill>
                <a:latin typeface="EFELO K+ Adv T Tda 6f 6cb 8. B"/>
              </a:rPr>
              <a:t>                                         </a:t>
            </a:r>
            <a:endParaRPr lang="fr-FR" dirty="0"/>
          </a:p>
        </p:txBody>
      </p:sp>
      <p:sp>
        <p:nvSpPr>
          <p:cNvPr id="6" name="Rectangle 5"/>
          <p:cNvSpPr/>
          <p:nvPr/>
        </p:nvSpPr>
        <p:spPr>
          <a:xfrm>
            <a:off x="7955279" y="6400799"/>
            <a:ext cx="3656749" cy="276999"/>
          </a:xfrm>
          <a:prstGeom prst="rect">
            <a:avLst/>
          </a:prstGeom>
        </p:spPr>
        <p:txBody>
          <a:bodyPr wrap="square">
            <a:spAutoFit/>
          </a:bodyPr>
          <a:lstStyle/>
          <a:p>
            <a:r>
              <a:rPr lang="fr-FR" sz="1200" i="1" dirty="0">
                <a:solidFill>
                  <a:srgbClr val="000000"/>
                </a:solidFill>
                <a:latin typeface="EFEFD F+ Adv T Tc 9c 3bd 71"/>
              </a:rPr>
              <a:t>Neurophysiologie Clinique 53 (2023) 102883 </a:t>
            </a:r>
            <a:endParaRPr lang="fr-FR" sz="1200" i="1" dirty="0"/>
          </a:p>
        </p:txBody>
      </p:sp>
    </p:spTree>
    <p:extLst>
      <p:ext uri="{BB962C8B-B14F-4D97-AF65-F5344CB8AC3E}">
        <p14:creationId xmlns:p14="http://schemas.microsoft.com/office/powerpoint/2010/main" val="2366822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B4C4C5-3CAC-181D-5989-32D445040258}"/>
              </a:ext>
            </a:extLst>
          </p:cNvPr>
          <p:cNvSpPr>
            <a:spLocks noGrp="1"/>
          </p:cNvSpPr>
          <p:nvPr>
            <p:ph type="title"/>
          </p:nvPr>
        </p:nvSpPr>
        <p:spPr/>
        <p:txBody>
          <a:bodyPr>
            <a:noAutofit/>
          </a:bodyPr>
          <a:lstStyle/>
          <a:p>
            <a:pPr algn="ctr"/>
            <a:r>
              <a:rPr lang="fr-FR" sz="4000" dirty="0"/>
              <a:t>Biomarqueurs : ciblage de la population et pronostic neurologique</a:t>
            </a:r>
          </a:p>
        </p:txBody>
      </p:sp>
      <p:sp>
        <p:nvSpPr>
          <p:cNvPr id="3" name="Espace réservé du contenu 2">
            <a:extLst>
              <a:ext uri="{FF2B5EF4-FFF2-40B4-BE49-F238E27FC236}">
                <a16:creationId xmlns:a16="http://schemas.microsoft.com/office/drawing/2014/main" id="{EE4E51BF-AC5E-E2EC-0B8D-8DC6B97DC15E}"/>
              </a:ext>
            </a:extLst>
          </p:cNvPr>
          <p:cNvSpPr>
            <a:spLocks noGrp="1"/>
          </p:cNvSpPr>
          <p:nvPr>
            <p:ph idx="1"/>
          </p:nvPr>
        </p:nvSpPr>
        <p:spPr/>
        <p:txBody>
          <a:bodyPr/>
          <a:lstStyle/>
          <a:p>
            <a:r>
              <a:rPr lang="fr-FR" dirty="0" smtClean="0"/>
              <a:t>Recherche toujours en cours de marqueurs </a:t>
            </a:r>
            <a:r>
              <a:rPr lang="fr-FR" b="1" dirty="0" smtClean="0"/>
              <a:t>cliniques</a:t>
            </a:r>
            <a:r>
              <a:rPr lang="fr-FR" dirty="0" smtClean="0"/>
              <a:t> (scores : </a:t>
            </a:r>
            <a:r>
              <a:rPr lang="fr-FR" dirty="0" err="1" smtClean="0"/>
              <a:t>Sarnat</a:t>
            </a:r>
            <a:r>
              <a:rPr lang="fr-FR" dirty="0" smtClean="0"/>
              <a:t>, Thompson), </a:t>
            </a:r>
            <a:r>
              <a:rPr lang="fr-FR" b="1" dirty="0" err="1" smtClean="0"/>
              <a:t>électrophysiologiques</a:t>
            </a:r>
            <a:r>
              <a:rPr lang="fr-FR" dirty="0" smtClean="0"/>
              <a:t> (critères EEG/</a:t>
            </a:r>
            <a:r>
              <a:rPr lang="fr-FR" dirty="0" err="1" smtClean="0"/>
              <a:t>aEEG</a:t>
            </a:r>
            <a:r>
              <a:rPr lang="fr-FR" dirty="0" smtClean="0"/>
              <a:t>) et </a:t>
            </a:r>
            <a:r>
              <a:rPr lang="fr-FR" b="1" dirty="0" smtClean="0"/>
              <a:t>biologiques (biomarqueurs) </a:t>
            </a:r>
            <a:r>
              <a:rPr lang="fr-FR" dirty="0" smtClean="0"/>
              <a:t>d’encéphalopathie </a:t>
            </a:r>
            <a:r>
              <a:rPr lang="fr-FR" dirty="0" err="1" smtClean="0"/>
              <a:t>anoxo</a:t>
            </a:r>
            <a:r>
              <a:rPr lang="fr-FR" dirty="0" smtClean="0"/>
              <a:t>-ischémique pour sélectionner les patients devant bénéficier de l’hypothermie (Spécificité : ne pas traiter à tort car iatrogénie important; Sensibilité : pas de perte de chance si </a:t>
            </a:r>
            <a:r>
              <a:rPr lang="fr-FR" dirty="0" err="1" smtClean="0"/>
              <a:t>neuroprotection</a:t>
            </a:r>
            <a:r>
              <a:rPr lang="fr-FR" dirty="0" smtClean="0"/>
              <a:t> nécessaire)</a:t>
            </a:r>
          </a:p>
          <a:p>
            <a:r>
              <a:rPr lang="fr-FR" dirty="0" smtClean="0"/>
              <a:t>Travaux en cours et à venir : protéines comme </a:t>
            </a:r>
            <a:r>
              <a:rPr lang="fr-FR" b="1" dirty="0" err="1" smtClean="0"/>
              <a:t>prot</a:t>
            </a:r>
            <a:r>
              <a:rPr lang="fr-FR" b="1" dirty="0" smtClean="0"/>
              <a:t> S100b </a:t>
            </a:r>
            <a:r>
              <a:rPr lang="fr-FR" dirty="0" smtClean="0"/>
              <a:t>(commercialisé par ROCHE°) utilisée dans le traumatisme crânien</a:t>
            </a:r>
            <a:endParaRPr lang="fr-FR" dirty="0"/>
          </a:p>
        </p:txBody>
      </p:sp>
      <p:pic>
        <p:nvPicPr>
          <p:cNvPr id="4" name="Image 3"/>
          <p:cNvPicPr>
            <a:picLocks noChangeAspect="1"/>
          </p:cNvPicPr>
          <p:nvPr/>
        </p:nvPicPr>
        <p:blipFill>
          <a:blip r:embed="rId2"/>
          <a:stretch>
            <a:fillRect/>
          </a:stretch>
        </p:blipFill>
        <p:spPr>
          <a:xfrm>
            <a:off x="6665977" y="4585913"/>
            <a:ext cx="3547872" cy="2026775"/>
          </a:xfrm>
          <a:prstGeom prst="rect">
            <a:avLst/>
          </a:prstGeom>
        </p:spPr>
      </p:pic>
      <p:pic>
        <p:nvPicPr>
          <p:cNvPr id="5" name="Image 4"/>
          <p:cNvPicPr>
            <a:picLocks noChangeAspect="1"/>
          </p:cNvPicPr>
          <p:nvPr/>
        </p:nvPicPr>
        <p:blipFill>
          <a:blip r:embed="rId3"/>
          <a:stretch>
            <a:fillRect/>
          </a:stretch>
        </p:blipFill>
        <p:spPr>
          <a:xfrm>
            <a:off x="511683" y="4464634"/>
            <a:ext cx="4325493" cy="1531733"/>
          </a:xfrm>
          <a:prstGeom prst="rect">
            <a:avLst/>
          </a:prstGeom>
        </p:spPr>
      </p:pic>
      <p:sp>
        <p:nvSpPr>
          <p:cNvPr id="6" name="ZoneTexte 5"/>
          <p:cNvSpPr txBox="1"/>
          <p:nvPr/>
        </p:nvSpPr>
        <p:spPr>
          <a:xfrm>
            <a:off x="2367958" y="6172200"/>
            <a:ext cx="2255746" cy="369332"/>
          </a:xfrm>
          <a:prstGeom prst="rect">
            <a:avLst/>
          </a:prstGeom>
          <a:noFill/>
        </p:spPr>
        <p:txBody>
          <a:bodyPr wrap="none" rtlCol="0">
            <a:spAutoFit/>
          </a:bodyPr>
          <a:lstStyle/>
          <a:p>
            <a:r>
              <a:rPr lang="fr-FR" dirty="0" smtClean="0"/>
              <a:t>Score de Thompson</a:t>
            </a:r>
            <a:endParaRPr lang="fr-FR" dirty="0"/>
          </a:p>
        </p:txBody>
      </p:sp>
    </p:spTree>
    <p:extLst>
      <p:ext uri="{BB962C8B-B14F-4D97-AF65-F5344CB8AC3E}">
        <p14:creationId xmlns:p14="http://schemas.microsoft.com/office/powerpoint/2010/main" val="2844259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E6126-DFE0-D991-901F-8D1E0C4D063F}"/>
              </a:ext>
            </a:extLst>
          </p:cNvPr>
          <p:cNvSpPr>
            <a:spLocks noGrp="1"/>
          </p:cNvSpPr>
          <p:nvPr>
            <p:ph type="title"/>
          </p:nvPr>
        </p:nvSpPr>
        <p:spPr>
          <a:xfrm>
            <a:off x="1069848" y="419609"/>
            <a:ext cx="10058400" cy="1609344"/>
          </a:xfrm>
        </p:spPr>
        <p:txBody>
          <a:bodyPr/>
          <a:lstStyle/>
          <a:p>
            <a:pPr algn="ctr"/>
            <a:r>
              <a:rPr lang="fr-FR" dirty="0"/>
              <a:t>Conclusion et </a:t>
            </a:r>
            <a:r>
              <a:rPr lang="fr-FR" dirty="0" err="1"/>
              <a:t>perpectives</a:t>
            </a:r>
            <a:endParaRPr lang="fr-FR" dirty="0"/>
          </a:p>
        </p:txBody>
      </p:sp>
      <p:sp>
        <p:nvSpPr>
          <p:cNvPr id="3" name="Espace réservé du contenu 2">
            <a:extLst>
              <a:ext uri="{FF2B5EF4-FFF2-40B4-BE49-F238E27FC236}">
                <a16:creationId xmlns:a16="http://schemas.microsoft.com/office/drawing/2014/main" id="{0E03D11D-7FF4-C5DC-771A-AB337C3B3980}"/>
              </a:ext>
            </a:extLst>
          </p:cNvPr>
          <p:cNvSpPr>
            <a:spLocks noGrp="1"/>
          </p:cNvSpPr>
          <p:nvPr>
            <p:ph idx="1"/>
          </p:nvPr>
        </p:nvSpPr>
        <p:spPr/>
        <p:txBody>
          <a:bodyPr>
            <a:noAutofit/>
          </a:bodyPr>
          <a:lstStyle/>
          <a:p>
            <a:r>
              <a:rPr lang="fr-FR" sz="2400" dirty="0"/>
              <a:t>Poursuivre les travaux sur la </a:t>
            </a:r>
            <a:r>
              <a:rPr lang="fr-FR" sz="2400" b="1" dirty="0"/>
              <a:t>population cible </a:t>
            </a:r>
            <a:r>
              <a:rPr lang="fr-FR" sz="2400" dirty="0"/>
              <a:t>: marqueurs EEG, biomarqueurs</a:t>
            </a:r>
            <a:r>
              <a:rPr lang="fr-FR" sz="2400" dirty="0" smtClean="0"/>
              <a:t>,…</a:t>
            </a:r>
            <a:endParaRPr lang="fr-FR" sz="2400" dirty="0"/>
          </a:p>
          <a:p>
            <a:r>
              <a:rPr lang="fr-FR" sz="2400" b="1" dirty="0"/>
              <a:t>Suivi longitudinal </a:t>
            </a:r>
            <a:r>
              <a:rPr lang="fr-FR" sz="2400" dirty="0"/>
              <a:t>de la population pour évaluation des </a:t>
            </a:r>
            <a:r>
              <a:rPr lang="fr-FR" sz="2400" dirty="0" smtClean="0"/>
              <a:t>pratiques</a:t>
            </a:r>
          </a:p>
          <a:p>
            <a:r>
              <a:rPr lang="fr-FR" sz="2400" dirty="0" smtClean="0"/>
              <a:t>Travail de </a:t>
            </a:r>
            <a:r>
              <a:rPr lang="fr-FR" sz="2400" b="1" dirty="0" smtClean="0"/>
              <a:t>réseau périnatal </a:t>
            </a:r>
            <a:r>
              <a:rPr lang="fr-FR" sz="2400" dirty="0" smtClean="0"/>
              <a:t>pour le recrutement des patients et leur mise en condition (nouveaux dispositifs d’hypothermie contrôlée EN TRANSPORT)</a:t>
            </a:r>
            <a:endParaRPr lang="fr-FR" sz="2400" dirty="0"/>
          </a:p>
          <a:p>
            <a:endParaRPr lang="fr-FR" sz="2400" dirty="0"/>
          </a:p>
          <a:p>
            <a:endParaRPr lang="fr-FR" sz="2400" dirty="0"/>
          </a:p>
          <a:p>
            <a:endParaRPr lang="fr-FR" sz="2400" dirty="0" smtClean="0"/>
          </a:p>
          <a:p>
            <a:r>
              <a:rPr lang="fr-FR" sz="2400" dirty="0" smtClean="0"/>
              <a:t>Avancées </a:t>
            </a:r>
            <a:r>
              <a:rPr lang="fr-FR" sz="2400" dirty="0"/>
              <a:t>thérapeutiques pour diminuer la </a:t>
            </a:r>
            <a:r>
              <a:rPr lang="fr-FR" sz="2400" b="1" dirty="0" err="1" smtClean="0"/>
              <a:t>iatrogénicité</a:t>
            </a:r>
            <a:r>
              <a:rPr lang="fr-FR" sz="2400" b="1" dirty="0" smtClean="0"/>
              <a:t> (ventilation invasive?)</a:t>
            </a:r>
            <a:endParaRPr lang="fr-FR" sz="2400" b="1" dirty="0"/>
          </a:p>
        </p:txBody>
      </p:sp>
      <p:pic>
        <p:nvPicPr>
          <p:cNvPr id="10242" name="Picture 2" descr="Team Theo fundraises for CritiCool Unit &amp; kickstarts maternity garden ...">
            <a:extLst>
              <a:ext uri="{FF2B5EF4-FFF2-40B4-BE49-F238E27FC236}">
                <a16:creationId xmlns:a16="http://schemas.microsoft.com/office/drawing/2014/main" id="{84F6C7E9-1A6D-D3D2-35E4-B25C373C1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85" y="4245618"/>
            <a:ext cx="1139345" cy="157480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658885" y="4591288"/>
            <a:ext cx="3090672" cy="369332"/>
          </a:xfrm>
          <a:prstGeom prst="rect">
            <a:avLst/>
          </a:prstGeom>
          <a:noFill/>
          <a:ln w="19050">
            <a:solidFill>
              <a:schemeClr val="tx1"/>
            </a:solidFill>
          </a:ln>
        </p:spPr>
        <p:txBody>
          <a:bodyPr wrap="square" rtlCol="0">
            <a:spAutoFit/>
          </a:bodyPr>
          <a:lstStyle/>
          <a:p>
            <a:r>
              <a:rPr lang="fr-FR" dirty="0" smtClean="0"/>
              <a:t>Mini </a:t>
            </a:r>
            <a:r>
              <a:rPr lang="fr-FR" dirty="0" err="1" smtClean="0"/>
              <a:t>Criticool</a:t>
            </a:r>
            <a:r>
              <a:rPr lang="fr-FR" dirty="0" smtClean="0"/>
              <a:t>° (</a:t>
            </a:r>
            <a:r>
              <a:rPr lang="fr-FR" dirty="0" err="1" smtClean="0"/>
              <a:t>Duomed</a:t>
            </a:r>
            <a:r>
              <a:rPr lang="fr-FR" dirty="0" smtClean="0"/>
              <a:t>)</a:t>
            </a:r>
            <a:endParaRPr lang="fr-FR" dirty="0"/>
          </a:p>
        </p:txBody>
      </p:sp>
    </p:spTree>
    <p:extLst>
      <p:ext uri="{BB962C8B-B14F-4D97-AF65-F5344CB8AC3E}">
        <p14:creationId xmlns:p14="http://schemas.microsoft.com/office/powerpoint/2010/main" val="613312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sz="4400" dirty="0"/>
              <a:t/>
            </a:r>
            <a:br>
              <a:rPr lang="fr-FR" sz="4400" dirty="0"/>
            </a:br>
            <a:r>
              <a:rPr lang="fr-FR" sz="4400" dirty="0"/>
              <a:t> Hypothermie contrôlée dans l’encéphalopathie </a:t>
            </a:r>
            <a:r>
              <a:rPr lang="fr-FR" sz="4400" dirty="0" err="1"/>
              <a:t>anoxo</a:t>
            </a:r>
            <a:r>
              <a:rPr lang="fr-FR" sz="4400" dirty="0"/>
              <a:t>-ischémique : </a:t>
            </a:r>
            <a:br>
              <a:rPr lang="fr-FR" sz="4400" dirty="0"/>
            </a:br>
            <a:r>
              <a:rPr lang="fr-FR" sz="4400" dirty="0"/>
              <a:t>10 ans après l’implantation au CHU de CAEN 	</a:t>
            </a:r>
            <a:br>
              <a:rPr lang="fr-FR" sz="4400" dirty="0"/>
            </a:br>
            <a:endParaRPr lang="fr-FR" sz="4400" dirty="0"/>
          </a:p>
        </p:txBody>
      </p:sp>
      <p:sp>
        <p:nvSpPr>
          <p:cNvPr id="3" name="Sous-titre 2"/>
          <p:cNvSpPr>
            <a:spLocks noGrp="1"/>
          </p:cNvSpPr>
          <p:nvPr>
            <p:ph type="subTitle" idx="1"/>
          </p:nvPr>
        </p:nvSpPr>
        <p:spPr>
          <a:xfrm>
            <a:off x="1645920" y="4663440"/>
            <a:ext cx="7891272" cy="1911096"/>
          </a:xfrm>
        </p:spPr>
        <p:txBody>
          <a:bodyPr>
            <a:normAutofit fontScale="92500" lnSpcReduction="20000"/>
          </a:bodyPr>
          <a:lstStyle/>
          <a:p>
            <a:pPr algn="ctr"/>
            <a:r>
              <a:rPr lang="fr-FR" dirty="0"/>
              <a:t>Dr </a:t>
            </a:r>
            <a:r>
              <a:rPr lang="fr-FR" dirty="0" err="1"/>
              <a:t>Cénéric</a:t>
            </a:r>
            <a:r>
              <a:rPr lang="fr-FR" dirty="0"/>
              <a:t> ALEXANDRE</a:t>
            </a:r>
          </a:p>
          <a:p>
            <a:pPr algn="ctr"/>
            <a:r>
              <a:rPr lang="fr-FR" dirty="0"/>
              <a:t>PH néonatologie</a:t>
            </a:r>
          </a:p>
          <a:p>
            <a:pPr algn="ctr"/>
            <a:r>
              <a:rPr lang="fr-FR" dirty="0"/>
              <a:t>CHU CAEN</a:t>
            </a:r>
          </a:p>
          <a:p>
            <a:pPr algn="ctr"/>
            <a:r>
              <a:rPr lang="fr-FR" dirty="0"/>
              <a:t>RMM réseau de périnatalité de Normandie</a:t>
            </a:r>
          </a:p>
          <a:p>
            <a:pPr algn="ctr"/>
            <a:r>
              <a:rPr lang="fr-FR" dirty="0"/>
              <a:t>30 juin 2023</a:t>
            </a:r>
          </a:p>
        </p:txBody>
      </p:sp>
    </p:spTree>
    <p:extLst>
      <p:ext uri="{BB962C8B-B14F-4D97-AF65-F5344CB8AC3E}">
        <p14:creationId xmlns:p14="http://schemas.microsoft.com/office/powerpoint/2010/main" val="3962003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Parcours CHRONOLOGIQUE</a:t>
            </a:r>
          </a:p>
        </p:txBody>
      </p:sp>
      <p:sp>
        <p:nvSpPr>
          <p:cNvPr id="3" name="Espace réservé du contenu 2"/>
          <p:cNvSpPr>
            <a:spLocks noGrp="1"/>
          </p:cNvSpPr>
          <p:nvPr>
            <p:ph idx="1"/>
          </p:nvPr>
        </p:nvSpPr>
        <p:spPr>
          <a:xfrm>
            <a:off x="1069848" y="2121408"/>
            <a:ext cx="10058400" cy="4736592"/>
          </a:xfrm>
        </p:spPr>
        <p:txBody>
          <a:bodyPr>
            <a:normAutofit/>
          </a:bodyPr>
          <a:lstStyle/>
          <a:p>
            <a:r>
              <a:rPr lang="fr-FR" dirty="0"/>
              <a:t>Contexte </a:t>
            </a:r>
            <a:r>
              <a:rPr lang="fr-FR" b="1" dirty="0"/>
              <a:t>AVANT</a:t>
            </a:r>
            <a:r>
              <a:rPr lang="fr-FR" dirty="0"/>
              <a:t> l’ère de l’hypothermie thérapeutique néonatale</a:t>
            </a:r>
          </a:p>
          <a:p>
            <a:r>
              <a:rPr lang="fr-FR" dirty="0">
                <a:solidFill>
                  <a:schemeClr val="bg1">
                    <a:lumMod val="85000"/>
                  </a:schemeClr>
                </a:solidFill>
              </a:rPr>
              <a:t>2010-2011 : recommandations nationales, </a:t>
            </a:r>
            <a:r>
              <a:rPr lang="fr-FR" b="1" dirty="0">
                <a:solidFill>
                  <a:schemeClr val="bg1">
                    <a:lumMod val="85000"/>
                  </a:schemeClr>
                </a:solidFill>
              </a:rPr>
              <a:t>IMPLANTATION et CHALENGES </a:t>
            </a:r>
            <a:r>
              <a:rPr lang="fr-FR" dirty="0">
                <a:solidFill>
                  <a:schemeClr val="bg1">
                    <a:lumMod val="85000"/>
                  </a:schemeClr>
                </a:solidFill>
              </a:rPr>
              <a:t>soulevés (population, recrutement, </a:t>
            </a:r>
            <a:r>
              <a:rPr lang="fr-FR" dirty="0" err="1">
                <a:solidFill>
                  <a:schemeClr val="bg1">
                    <a:lumMod val="85000"/>
                  </a:schemeClr>
                </a:solidFill>
              </a:rPr>
              <a:t>IRMc</a:t>
            </a:r>
            <a:r>
              <a:rPr lang="fr-FR" dirty="0">
                <a:solidFill>
                  <a:schemeClr val="bg1">
                    <a:lumMod val="85000"/>
                  </a:schemeClr>
                </a:solidFill>
              </a:rPr>
              <a:t> et lecture, analgésie…)</a:t>
            </a:r>
          </a:p>
          <a:p>
            <a:r>
              <a:rPr lang="fr-FR" dirty="0">
                <a:solidFill>
                  <a:schemeClr val="bg1">
                    <a:lumMod val="85000"/>
                  </a:schemeClr>
                </a:solidFill>
              </a:rPr>
              <a:t>Travail au sein du </a:t>
            </a:r>
            <a:r>
              <a:rPr lang="fr-FR" b="1" dirty="0">
                <a:solidFill>
                  <a:schemeClr val="bg1">
                    <a:lumMod val="85000"/>
                  </a:schemeClr>
                </a:solidFill>
              </a:rPr>
              <a:t>RESEAU PERINATAL bas-normand</a:t>
            </a:r>
          </a:p>
          <a:p>
            <a:r>
              <a:rPr lang="fr-FR" b="1" dirty="0">
                <a:solidFill>
                  <a:schemeClr val="bg1">
                    <a:lumMod val="85000"/>
                  </a:schemeClr>
                </a:solidFill>
              </a:rPr>
              <a:t>Données épidémiologiques locales </a:t>
            </a:r>
            <a:r>
              <a:rPr lang="fr-FR" dirty="0">
                <a:solidFill>
                  <a:schemeClr val="bg1">
                    <a:lumMod val="85000"/>
                  </a:schemeClr>
                </a:solidFill>
              </a:rPr>
              <a:t>2011-2020</a:t>
            </a:r>
          </a:p>
          <a:p>
            <a:r>
              <a:rPr lang="fr-FR" b="1" dirty="0">
                <a:solidFill>
                  <a:schemeClr val="bg1">
                    <a:lumMod val="85000"/>
                  </a:schemeClr>
                </a:solidFill>
              </a:rPr>
              <a:t>PERSPECTIVES</a:t>
            </a:r>
            <a:r>
              <a:rPr lang="fr-FR" dirty="0">
                <a:solidFill>
                  <a:schemeClr val="bg1">
                    <a:lumMod val="85000"/>
                  </a:schemeClr>
                </a:solidFill>
              </a:rPr>
              <a:t> et questions actuelles : </a:t>
            </a:r>
          </a:p>
          <a:p>
            <a:pPr marL="274320" lvl="1" indent="0">
              <a:buNone/>
            </a:pPr>
            <a:r>
              <a:rPr lang="fr-FR" dirty="0">
                <a:solidFill>
                  <a:schemeClr val="bg1">
                    <a:lumMod val="85000"/>
                  </a:schemeClr>
                </a:solidFill>
              </a:rPr>
              <a:t>	- population cible (</a:t>
            </a:r>
            <a:r>
              <a:rPr lang="fr-FR" b="1" dirty="0">
                <a:solidFill>
                  <a:schemeClr val="bg1">
                    <a:lumMod val="85000"/>
                  </a:schemeClr>
                </a:solidFill>
              </a:rPr>
              <a:t>34-35SA</a:t>
            </a:r>
            <a:r>
              <a:rPr lang="fr-FR" dirty="0">
                <a:solidFill>
                  <a:schemeClr val="bg1">
                    <a:lumMod val="85000"/>
                  </a:schemeClr>
                </a:solidFill>
              </a:rPr>
              <a:t>?)</a:t>
            </a:r>
          </a:p>
          <a:p>
            <a:pPr marL="0" indent="0">
              <a:buNone/>
            </a:pPr>
            <a:r>
              <a:rPr lang="fr-FR" dirty="0">
                <a:solidFill>
                  <a:schemeClr val="bg1">
                    <a:lumMod val="85000"/>
                  </a:schemeClr>
                </a:solidFill>
              </a:rPr>
              <a:t>	- hypothermie </a:t>
            </a:r>
            <a:r>
              <a:rPr lang="fr-FR" b="1" dirty="0">
                <a:solidFill>
                  <a:schemeClr val="bg1">
                    <a:lumMod val="85000"/>
                  </a:schemeClr>
                </a:solidFill>
              </a:rPr>
              <a:t>vigile</a:t>
            </a:r>
          </a:p>
          <a:p>
            <a:pPr marL="0" indent="0">
              <a:buNone/>
            </a:pPr>
            <a:r>
              <a:rPr lang="fr-FR" dirty="0">
                <a:solidFill>
                  <a:schemeClr val="bg1">
                    <a:lumMod val="85000"/>
                  </a:schemeClr>
                </a:solidFill>
              </a:rPr>
              <a:t>	- monitoring </a:t>
            </a:r>
            <a:r>
              <a:rPr lang="fr-FR" b="1" dirty="0">
                <a:solidFill>
                  <a:schemeClr val="bg1">
                    <a:lumMod val="85000"/>
                  </a:schemeClr>
                </a:solidFill>
              </a:rPr>
              <a:t>EEG</a:t>
            </a:r>
            <a:r>
              <a:rPr lang="fr-FR" dirty="0">
                <a:solidFill>
                  <a:schemeClr val="bg1">
                    <a:lumMod val="85000"/>
                  </a:schemeClr>
                </a:solidFill>
              </a:rPr>
              <a:t> continu</a:t>
            </a:r>
          </a:p>
          <a:p>
            <a:pPr marL="0" indent="0">
              <a:buNone/>
            </a:pPr>
            <a:r>
              <a:rPr lang="fr-FR" dirty="0">
                <a:solidFill>
                  <a:schemeClr val="bg1">
                    <a:lumMod val="85000"/>
                  </a:schemeClr>
                </a:solidFill>
              </a:rPr>
              <a:t>	- </a:t>
            </a:r>
            <a:r>
              <a:rPr lang="fr-FR" b="1" dirty="0">
                <a:solidFill>
                  <a:schemeClr val="bg1">
                    <a:lumMod val="85000"/>
                  </a:schemeClr>
                </a:solidFill>
              </a:rPr>
              <a:t>biomarqueurs</a:t>
            </a:r>
            <a:r>
              <a:rPr lang="fr-FR" dirty="0">
                <a:solidFill>
                  <a:schemeClr val="bg1">
                    <a:lumMod val="85000"/>
                  </a:schemeClr>
                </a:solidFill>
              </a:rPr>
              <a:t> pronostiques</a:t>
            </a:r>
          </a:p>
          <a:p>
            <a:pPr marL="0" indent="0">
              <a:buNone/>
            </a:pPr>
            <a:endParaRPr lang="fr-FR" dirty="0"/>
          </a:p>
        </p:txBody>
      </p:sp>
      <p:pic>
        <p:nvPicPr>
          <p:cNvPr id="3074" name="Picture 2" descr="Histoire : Frise chronolog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792" y="4846739"/>
            <a:ext cx="4791456" cy="184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9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9848" y="484632"/>
            <a:ext cx="10725912" cy="1609344"/>
          </a:xfrm>
        </p:spPr>
        <p:txBody>
          <a:bodyPr>
            <a:normAutofit/>
          </a:bodyPr>
          <a:lstStyle/>
          <a:p>
            <a:pPr algn="ctr"/>
            <a:r>
              <a:rPr lang="fr-FR" sz="4000" dirty="0"/>
              <a:t>(PRE)HISTOIRE de la prise en charge de l’anoxie </a:t>
            </a:r>
            <a:r>
              <a:rPr lang="fr-FR" sz="4000" dirty="0" err="1"/>
              <a:t>perinatale</a:t>
            </a:r>
            <a:endParaRPr lang="fr-FR" sz="4000" dirty="0"/>
          </a:p>
        </p:txBody>
      </p:sp>
      <p:sp>
        <p:nvSpPr>
          <p:cNvPr id="3" name="Espace réservé du contenu 2"/>
          <p:cNvSpPr>
            <a:spLocks noGrp="1"/>
          </p:cNvSpPr>
          <p:nvPr>
            <p:ph idx="1"/>
          </p:nvPr>
        </p:nvSpPr>
        <p:spPr/>
        <p:txBody>
          <a:bodyPr/>
          <a:lstStyle/>
          <a:p>
            <a:pPr marL="365125" indent="-282575">
              <a:defRPr/>
            </a:pPr>
            <a:r>
              <a:rPr lang="fr-FR" dirty="0"/>
              <a:t>Incidence de l’encéphalopathie </a:t>
            </a:r>
            <a:r>
              <a:rPr lang="fr-FR" dirty="0" err="1"/>
              <a:t>anoxo</a:t>
            </a:r>
            <a:r>
              <a:rPr lang="fr-FR" dirty="0"/>
              <a:t>-ischémique : </a:t>
            </a:r>
            <a:r>
              <a:rPr lang="fr-FR" b="1" u="sng" dirty="0"/>
              <a:t>1 à 3 pour 1000 nouveau-nés vivants</a:t>
            </a:r>
          </a:p>
          <a:p>
            <a:pPr marL="365125" indent="-282575">
              <a:defRPr/>
            </a:pPr>
            <a:r>
              <a:rPr lang="fr-FR" b="1" dirty="0"/>
              <a:t>15-25% décès </a:t>
            </a:r>
            <a:r>
              <a:rPr lang="fr-FR" b="1" u="sng" dirty="0" smtClean="0"/>
              <a:t>(peu de LATA+++) </a:t>
            </a:r>
            <a:r>
              <a:rPr lang="fr-FR" b="1" dirty="0" smtClean="0"/>
              <a:t>et </a:t>
            </a:r>
            <a:r>
              <a:rPr lang="fr-FR" b="1" dirty="0"/>
              <a:t>25-30% séquelles neurologiques majeures, </a:t>
            </a:r>
          </a:p>
          <a:p>
            <a:pPr marL="82550" indent="0">
              <a:buNone/>
              <a:defRPr/>
            </a:pPr>
            <a:r>
              <a:rPr lang="fr-FR" b="1" dirty="0"/>
              <a:t>   soit </a:t>
            </a:r>
            <a:r>
              <a:rPr lang="fr-FR" sz="2400" b="1" dirty="0"/>
              <a:t>40 à 65% </a:t>
            </a:r>
            <a:r>
              <a:rPr lang="fr-FR" b="1" dirty="0"/>
              <a:t>de pronostic péjoratif à 2 ans </a:t>
            </a:r>
            <a:endParaRPr lang="fr-FR" b="1" dirty="0" smtClean="0"/>
          </a:p>
          <a:p>
            <a:pPr marL="82550" indent="0">
              <a:buNone/>
              <a:defRPr/>
            </a:pPr>
            <a:r>
              <a:rPr lang="fr-FR" b="1" dirty="0"/>
              <a:t>	</a:t>
            </a:r>
            <a:r>
              <a:rPr lang="fr-FR" b="1" dirty="0" smtClean="0"/>
              <a:t>		(</a:t>
            </a:r>
            <a:r>
              <a:rPr lang="fr-FR" b="1" dirty="0"/>
              <a:t>critère composite décès-IMOC)</a:t>
            </a:r>
            <a:endParaRPr lang="fr-FR" b="1" dirty="0">
              <a:solidFill>
                <a:schemeClr val="accent1"/>
              </a:solidFill>
            </a:endParaRPr>
          </a:p>
          <a:p>
            <a:pPr marL="365125" indent="-282575">
              <a:defRPr/>
            </a:pPr>
            <a:r>
              <a:rPr lang="fr-FR" b="1" dirty="0"/>
              <a:t>Risque </a:t>
            </a:r>
            <a:r>
              <a:rPr lang="fr-FR" b="1" u="sng" dirty="0"/>
              <a:t>d’infirmité motrice d’origine cérébrale</a:t>
            </a:r>
            <a:r>
              <a:rPr lang="fr-FR" dirty="0"/>
              <a:t> (IMOC, maintenant </a:t>
            </a:r>
            <a:r>
              <a:rPr lang="fr-FR" b="1" dirty="0"/>
              <a:t>Paralysie cérébrale </a:t>
            </a:r>
            <a:r>
              <a:rPr lang="fr-FR" dirty="0"/>
              <a:t>PC) en cas de signes d’anoxie périnatale</a:t>
            </a:r>
          </a:p>
          <a:p>
            <a:pPr marL="885825" lvl="2">
              <a:defRPr/>
            </a:pPr>
            <a:r>
              <a:rPr lang="fr-FR" sz="2000" dirty="0"/>
              <a:t>OR = </a:t>
            </a:r>
            <a:r>
              <a:rPr lang="fr-FR" sz="2000" b="1" u="sng" dirty="0"/>
              <a:t>4,5</a:t>
            </a:r>
            <a:r>
              <a:rPr lang="fr-FR" sz="2000" dirty="0"/>
              <a:t> [IC à 95% 2.4 – 8.4]     </a:t>
            </a:r>
            <a:r>
              <a:rPr lang="fr-FR" i="1" dirty="0" err="1"/>
              <a:t>Paediatr</a:t>
            </a:r>
            <a:r>
              <a:rPr lang="fr-FR" i="1" dirty="0"/>
              <a:t> </a:t>
            </a:r>
            <a:r>
              <a:rPr lang="fr-FR" i="1" dirty="0" err="1"/>
              <a:t>Perinat</a:t>
            </a:r>
            <a:r>
              <a:rPr lang="fr-FR" i="1" dirty="0"/>
              <a:t> </a:t>
            </a:r>
            <a:r>
              <a:rPr lang="fr-FR" i="1" dirty="0" err="1"/>
              <a:t>Epidemiol</a:t>
            </a:r>
            <a:r>
              <a:rPr lang="fr-FR" i="1" dirty="0"/>
              <a:t>, 1993</a:t>
            </a:r>
          </a:p>
          <a:p>
            <a:pPr marL="885825" lvl="2">
              <a:defRPr/>
            </a:pPr>
            <a:r>
              <a:rPr lang="fr-FR" sz="2000" dirty="0"/>
              <a:t>OR = </a:t>
            </a:r>
            <a:r>
              <a:rPr lang="fr-FR" sz="2000" b="1" u="sng" dirty="0"/>
              <a:t>3.8</a:t>
            </a:r>
            <a:r>
              <a:rPr lang="fr-FR" sz="2000" dirty="0"/>
              <a:t> [IC à 95% 1.8 – 7.9]     </a:t>
            </a:r>
            <a:r>
              <a:rPr lang="fr-FR" sz="2000" i="1" dirty="0"/>
              <a:t>	</a:t>
            </a:r>
            <a:r>
              <a:rPr lang="fr-FR" i="1" dirty="0"/>
              <a:t>BMJ,1994</a:t>
            </a:r>
          </a:p>
          <a:p>
            <a:endParaRPr lang="fr-FR" dirty="0"/>
          </a:p>
        </p:txBody>
      </p:sp>
      <p:pic>
        <p:nvPicPr>
          <p:cNvPr id="4098" name="Picture 2" descr="c'était mieux av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2" y="4764025"/>
            <a:ext cx="1781423" cy="17099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4"/>
          <p:cNvCxnSpPr/>
          <p:nvPr/>
        </p:nvCxnSpPr>
        <p:spPr>
          <a:xfrm>
            <a:off x="365760" y="4892040"/>
            <a:ext cx="2029968" cy="17830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355213" y="5175505"/>
            <a:ext cx="1508632" cy="149961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1929384" y="3200400"/>
            <a:ext cx="1344168" cy="42976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a:stretch>
            <a:fillRect/>
          </a:stretch>
        </p:blipFill>
        <p:spPr>
          <a:xfrm>
            <a:off x="8635092" y="5175505"/>
            <a:ext cx="2318657" cy="1298448"/>
          </a:xfrm>
          <a:prstGeom prst="rect">
            <a:avLst/>
          </a:prstGeom>
        </p:spPr>
      </p:pic>
    </p:spTree>
    <p:extLst>
      <p:ext uri="{BB962C8B-B14F-4D97-AF65-F5344CB8AC3E}">
        <p14:creationId xmlns:p14="http://schemas.microsoft.com/office/powerpoint/2010/main" val="963879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a:defRPr/>
            </a:pPr>
            <a:endParaRPr lang="fr-FR">
              <a:solidFill>
                <a:schemeClr val="tx2">
                  <a:satMod val="130000"/>
                </a:schemeClr>
              </a:solidFill>
              <a:latin typeface="+mj-lt"/>
            </a:endParaRPr>
          </a:p>
        </p:txBody>
      </p:sp>
      <p:pic>
        <p:nvPicPr>
          <p:cNvPr id="52227"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73968" y="181294"/>
            <a:ext cx="6284032" cy="6524308"/>
          </a:xfrm>
        </p:spPr>
      </p:pic>
      <p:sp>
        <p:nvSpPr>
          <p:cNvPr id="52228" name="Text Box 4"/>
          <p:cNvSpPr txBox="1">
            <a:spLocks noChangeArrowheads="1"/>
          </p:cNvSpPr>
          <p:nvPr/>
        </p:nvSpPr>
        <p:spPr bwMode="auto">
          <a:xfrm>
            <a:off x="7764463" y="6308726"/>
            <a:ext cx="4427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400" i="1" dirty="0">
                <a:solidFill>
                  <a:schemeClr val="tx2"/>
                </a:solidFill>
                <a:latin typeface="Tahoma" panose="020B0604030504040204" pitchFamily="34" charset="0"/>
              </a:rPr>
              <a:t>Perlman</a:t>
            </a:r>
            <a:r>
              <a:rPr lang="fr-FR" altLang="fr-FR" sz="1400" i="1" dirty="0" smtClean="0">
                <a:solidFill>
                  <a:schemeClr val="tx2"/>
                </a:solidFill>
                <a:latin typeface="Tahoma" panose="020B0604030504040204" pitchFamily="34" charset="0"/>
              </a:rPr>
              <a:t>, </a:t>
            </a:r>
            <a:r>
              <a:rPr lang="fr-FR" altLang="fr-FR" sz="1400" i="1" dirty="0" err="1" smtClean="0">
                <a:solidFill>
                  <a:schemeClr val="tx2"/>
                </a:solidFill>
                <a:latin typeface="Tahoma" panose="020B0604030504040204" pitchFamily="34" charset="0"/>
              </a:rPr>
              <a:t>Clinical</a:t>
            </a:r>
            <a:r>
              <a:rPr lang="fr-FR" altLang="fr-FR" sz="1400" i="1" dirty="0" smtClean="0">
                <a:solidFill>
                  <a:schemeClr val="tx2"/>
                </a:solidFill>
                <a:latin typeface="Tahoma" panose="020B0604030504040204" pitchFamily="34" charset="0"/>
              </a:rPr>
              <a:t> </a:t>
            </a:r>
            <a:r>
              <a:rPr lang="fr-FR" altLang="fr-FR" sz="1400" i="1" dirty="0">
                <a:solidFill>
                  <a:schemeClr val="tx2"/>
                </a:solidFill>
                <a:latin typeface="Tahoma" panose="020B0604030504040204" pitchFamily="34" charset="0"/>
              </a:rPr>
              <a:t>Therapeutics,2006</a:t>
            </a:r>
          </a:p>
        </p:txBody>
      </p:sp>
      <p:sp>
        <p:nvSpPr>
          <p:cNvPr id="2" name="ZoneTexte 1"/>
          <p:cNvSpPr txBox="1"/>
          <p:nvPr/>
        </p:nvSpPr>
        <p:spPr>
          <a:xfrm>
            <a:off x="7406640" y="2843784"/>
            <a:ext cx="4206240" cy="646331"/>
          </a:xfrm>
          <a:prstGeom prst="rect">
            <a:avLst/>
          </a:prstGeom>
          <a:noFill/>
          <a:ln w="28575">
            <a:solidFill>
              <a:schemeClr val="tx1"/>
            </a:solidFill>
          </a:ln>
        </p:spPr>
        <p:txBody>
          <a:bodyPr wrap="square" rtlCol="0">
            <a:spAutoFit/>
          </a:bodyPr>
          <a:lstStyle/>
          <a:p>
            <a:pPr algn="ctr"/>
            <a:r>
              <a:rPr lang="fr-FR" dirty="0" smtClean="0"/>
              <a:t>Outils du réanimateur néonatal avant 2009-2010</a:t>
            </a:r>
            <a:endParaRPr lang="fr-FR" dirty="0"/>
          </a:p>
        </p:txBody>
      </p:sp>
    </p:spTree>
    <p:extLst>
      <p:ext uri="{BB962C8B-B14F-4D97-AF65-F5344CB8AC3E}">
        <p14:creationId xmlns:p14="http://schemas.microsoft.com/office/powerpoint/2010/main" val="153515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a:defRPr/>
            </a:pPr>
            <a:endParaRPr lang="fr-FR">
              <a:solidFill>
                <a:schemeClr val="tx2">
                  <a:satMod val="130000"/>
                </a:schemeClr>
              </a:solidFill>
              <a:latin typeface="+mj-lt"/>
            </a:endParaRPr>
          </a:p>
        </p:txBody>
      </p:sp>
      <p:pic>
        <p:nvPicPr>
          <p:cNvPr id="52227"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73968" y="181294"/>
            <a:ext cx="6284032" cy="6524308"/>
          </a:xfrm>
        </p:spPr>
      </p:pic>
      <p:sp>
        <p:nvSpPr>
          <p:cNvPr id="52228" name="Text Box 4"/>
          <p:cNvSpPr txBox="1">
            <a:spLocks noChangeArrowheads="1"/>
          </p:cNvSpPr>
          <p:nvPr/>
        </p:nvSpPr>
        <p:spPr bwMode="auto">
          <a:xfrm>
            <a:off x="7764463" y="6308726"/>
            <a:ext cx="4427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400" i="1" dirty="0">
                <a:solidFill>
                  <a:schemeClr val="tx2"/>
                </a:solidFill>
                <a:latin typeface="Tahoma" panose="020B0604030504040204" pitchFamily="34" charset="0"/>
              </a:rPr>
              <a:t>Perlman</a:t>
            </a:r>
            <a:r>
              <a:rPr lang="fr-FR" altLang="fr-FR" sz="1400" i="1" dirty="0" smtClean="0">
                <a:solidFill>
                  <a:schemeClr val="tx2"/>
                </a:solidFill>
                <a:latin typeface="Tahoma" panose="020B0604030504040204" pitchFamily="34" charset="0"/>
              </a:rPr>
              <a:t>, </a:t>
            </a:r>
            <a:r>
              <a:rPr lang="fr-FR" altLang="fr-FR" sz="1400" i="1" dirty="0" err="1" smtClean="0">
                <a:solidFill>
                  <a:schemeClr val="tx2"/>
                </a:solidFill>
                <a:latin typeface="Tahoma" panose="020B0604030504040204" pitchFamily="34" charset="0"/>
              </a:rPr>
              <a:t>Clinical</a:t>
            </a:r>
            <a:r>
              <a:rPr lang="fr-FR" altLang="fr-FR" sz="1400" i="1" dirty="0" smtClean="0">
                <a:solidFill>
                  <a:schemeClr val="tx2"/>
                </a:solidFill>
                <a:latin typeface="Tahoma" panose="020B0604030504040204" pitchFamily="34" charset="0"/>
              </a:rPr>
              <a:t> </a:t>
            </a:r>
            <a:r>
              <a:rPr lang="fr-FR" altLang="fr-FR" sz="1400" i="1" dirty="0">
                <a:solidFill>
                  <a:schemeClr val="tx2"/>
                </a:solidFill>
                <a:latin typeface="Tahoma" panose="020B0604030504040204" pitchFamily="34" charset="0"/>
              </a:rPr>
              <a:t>Therapeutics,2006</a:t>
            </a:r>
          </a:p>
        </p:txBody>
      </p:sp>
      <p:sp>
        <p:nvSpPr>
          <p:cNvPr id="2" name="ZoneTexte 1">
            <a:extLst>
              <a:ext uri="{FF2B5EF4-FFF2-40B4-BE49-F238E27FC236}">
                <a16:creationId xmlns:a16="http://schemas.microsoft.com/office/drawing/2014/main" id="{9C43D505-DA52-3060-7116-DE09F7BC27BB}"/>
              </a:ext>
            </a:extLst>
          </p:cNvPr>
          <p:cNvSpPr txBox="1"/>
          <p:nvPr/>
        </p:nvSpPr>
        <p:spPr>
          <a:xfrm>
            <a:off x="3737269" y="2214434"/>
            <a:ext cx="8454731" cy="800219"/>
          </a:xfrm>
          <a:prstGeom prst="rect">
            <a:avLst/>
          </a:prstGeom>
          <a:solidFill>
            <a:srgbClr val="FFFF00"/>
          </a:solidFill>
        </p:spPr>
        <p:txBody>
          <a:bodyPr wrap="square" rtlCol="0">
            <a:spAutoFit/>
          </a:bodyPr>
          <a:lstStyle/>
          <a:p>
            <a:pPr algn="ctr"/>
            <a:r>
              <a:rPr lang="fr-FR" b="1" dirty="0"/>
              <a:t>Traitement symptomatique </a:t>
            </a:r>
          </a:p>
          <a:p>
            <a:pPr algn="ctr"/>
            <a:r>
              <a:rPr lang="fr-FR" b="1" dirty="0"/>
              <a:t>càd absence de </a:t>
            </a:r>
            <a:r>
              <a:rPr lang="fr-FR" sz="2800" b="1" dirty="0">
                <a:solidFill>
                  <a:srgbClr val="002060"/>
                </a:solidFill>
                <a:highlight>
                  <a:srgbClr val="FF0000"/>
                </a:highlight>
              </a:rPr>
              <a:t>traitement neuroprotecteur propre</a:t>
            </a:r>
          </a:p>
        </p:txBody>
      </p:sp>
    </p:spTree>
    <p:extLst>
      <p:ext uri="{BB962C8B-B14F-4D97-AF65-F5344CB8AC3E}">
        <p14:creationId xmlns:p14="http://schemas.microsoft.com/office/powerpoint/2010/main" val="328587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a:defRPr/>
            </a:pPr>
            <a:endParaRPr lang="fr-FR">
              <a:solidFill>
                <a:schemeClr val="tx2">
                  <a:satMod val="130000"/>
                </a:schemeClr>
              </a:solidFill>
              <a:latin typeface="+mj-lt"/>
            </a:endParaRPr>
          </a:p>
        </p:txBody>
      </p:sp>
      <p:pic>
        <p:nvPicPr>
          <p:cNvPr id="52227"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73968" y="181294"/>
            <a:ext cx="6284032" cy="6524308"/>
          </a:xfrm>
        </p:spPr>
      </p:pic>
      <p:sp>
        <p:nvSpPr>
          <p:cNvPr id="52228" name="Text Box 4"/>
          <p:cNvSpPr txBox="1">
            <a:spLocks noChangeArrowheads="1"/>
          </p:cNvSpPr>
          <p:nvPr/>
        </p:nvSpPr>
        <p:spPr bwMode="auto">
          <a:xfrm>
            <a:off x="7764463" y="6308726"/>
            <a:ext cx="4427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Arial" panose="020B0604020202020204"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Arial" panose="020B0604020202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Arial" panose="020B0604020202020204"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fr-FR" altLang="fr-FR" sz="1400" i="1" dirty="0" err="1">
                <a:solidFill>
                  <a:schemeClr val="tx2"/>
                </a:solidFill>
                <a:latin typeface="Tahoma" panose="020B0604030504040204" pitchFamily="34" charset="0"/>
              </a:rPr>
              <a:t>Perlman,Clinical</a:t>
            </a:r>
            <a:r>
              <a:rPr lang="fr-FR" altLang="fr-FR" sz="1400" i="1" dirty="0">
                <a:solidFill>
                  <a:schemeClr val="tx2"/>
                </a:solidFill>
                <a:latin typeface="Tahoma" panose="020B0604030504040204" pitchFamily="34" charset="0"/>
              </a:rPr>
              <a:t> Therapeutics,2006</a:t>
            </a:r>
          </a:p>
        </p:txBody>
      </p:sp>
      <p:sp>
        <p:nvSpPr>
          <p:cNvPr id="2" name="Rectangle à coins arrondis 1"/>
          <p:cNvSpPr/>
          <p:nvPr/>
        </p:nvSpPr>
        <p:spPr>
          <a:xfrm>
            <a:off x="749808" y="5568696"/>
            <a:ext cx="5541264" cy="39319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Apoptose : causes, rôles, déroulement et conséquences - Escul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0079" y="4299521"/>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7662672" y="3666744"/>
            <a:ext cx="3716782" cy="646331"/>
          </a:xfrm>
          <a:prstGeom prst="rect">
            <a:avLst/>
          </a:prstGeom>
          <a:noFill/>
        </p:spPr>
        <p:txBody>
          <a:bodyPr wrap="square" rtlCol="0">
            <a:spAutoFit/>
          </a:bodyPr>
          <a:lstStyle/>
          <a:p>
            <a:pPr algn="ctr"/>
            <a:r>
              <a:rPr lang="fr-FR" dirty="0"/>
              <a:t>Majoration du risque d’apoptose neuronale</a:t>
            </a:r>
          </a:p>
        </p:txBody>
      </p:sp>
      <p:pic>
        <p:nvPicPr>
          <p:cNvPr id="1028" name="Picture 4" descr="Modèle SVG Skull And Bones noir blanc logo décalque 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8479" y="4910328"/>
            <a:ext cx="835565" cy="83556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602736" y="4416552"/>
            <a:ext cx="3249708" cy="400110"/>
          </a:xfrm>
          <a:prstGeom prst="rect">
            <a:avLst/>
          </a:prstGeom>
          <a:noFill/>
          <a:ln w="38100">
            <a:solidFill>
              <a:schemeClr val="tx1"/>
            </a:solidFill>
          </a:ln>
        </p:spPr>
        <p:txBody>
          <a:bodyPr wrap="square" rtlCol="0">
            <a:spAutoFit/>
          </a:bodyPr>
          <a:lstStyle/>
          <a:p>
            <a:r>
              <a:rPr lang="fr-FR" sz="2000" dirty="0"/>
              <a:t>… et l’hyperglycémie</a:t>
            </a:r>
          </a:p>
        </p:txBody>
      </p:sp>
      <p:sp>
        <p:nvSpPr>
          <p:cNvPr id="6" name="Flèche droite 5"/>
          <p:cNvSpPr/>
          <p:nvPr/>
        </p:nvSpPr>
        <p:spPr>
          <a:xfrm rot="20690753">
            <a:off x="6350572" y="5447569"/>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p:nvCxnSpPr>
        <p:spPr>
          <a:xfrm>
            <a:off x="749808" y="5568696"/>
            <a:ext cx="5541264" cy="39319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749808" y="5568696"/>
            <a:ext cx="5541264" cy="393192"/>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678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vert="horz" wrap="square" lIns="91440" tIns="45720" rIns="91440" bIns="45720" numCol="1" rtlCol="0" anchor="ctr" anchorCtr="0" compatLnSpc="1">
            <a:prstTxWarp prst="textNoShape">
              <a:avLst/>
            </a:prstTxWarp>
            <a:normAutofit/>
          </a:bodyPr>
          <a:lstStyle/>
          <a:p>
            <a:pPr algn="ctr" eaLnBrk="1" hangingPunct="1">
              <a:defRPr/>
            </a:pPr>
            <a:r>
              <a:rPr lang="fr-FR" sz="4000" dirty="0" err="1">
                <a:effectLst>
                  <a:outerShdw blurRad="38100" dist="38100" dir="2700000" algn="tl">
                    <a:srgbClr val="C0C0C0"/>
                  </a:outerShdw>
                </a:effectLst>
                <a:latin typeface="Gill Sans MT" pitchFamily="34" charset="0"/>
              </a:rPr>
              <a:t>Neuroprotection</a:t>
            </a:r>
            <a:r>
              <a:rPr lang="fr-FR" sz="4000" dirty="0">
                <a:effectLst>
                  <a:outerShdw blurRad="38100" dist="38100" dir="2700000" algn="tl">
                    <a:srgbClr val="C0C0C0"/>
                  </a:outerShdw>
                </a:effectLst>
                <a:latin typeface="Gill Sans MT" pitchFamily="34" charset="0"/>
              </a:rPr>
              <a:t> et amélioration du pronostic neurologique</a:t>
            </a:r>
          </a:p>
        </p:txBody>
      </p:sp>
      <p:sp>
        <p:nvSpPr>
          <p:cNvPr id="53251" name="Rectangle 3"/>
          <p:cNvSpPr>
            <a:spLocks noGrp="1" noChangeArrowheads="1"/>
          </p:cNvSpPr>
          <p:nvPr>
            <p:ph type="body" sz="half" idx="1"/>
          </p:nvPr>
        </p:nvSpPr>
        <p:spPr>
          <a:xfrm>
            <a:off x="1825625" y="2205038"/>
            <a:ext cx="8591550" cy="4464050"/>
          </a:xfrm>
        </p:spPr>
        <p:txBody>
          <a:bodyPr/>
          <a:lstStyle/>
          <a:p>
            <a:pPr eaLnBrk="1" hangingPunct="1">
              <a:lnSpc>
                <a:spcPct val="90000"/>
              </a:lnSpc>
            </a:pPr>
            <a:r>
              <a:rPr lang="fr-FR" altLang="fr-FR" b="1" u="sng" dirty="0">
                <a:latin typeface="Gill Sans MT" pitchFamily="34" charset="0"/>
              </a:rPr>
              <a:t>Allopurinol</a:t>
            </a:r>
            <a:r>
              <a:rPr lang="fr-FR" altLang="fr-FR" b="1" dirty="0">
                <a:latin typeface="Gill Sans MT" pitchFamily="34" charset="0"/>
              </a:rPr>
              <a:t> for </a:t>
            </a:r>
            <a:r>
              <a:rPr lang="fr-FR" altLang="fr-FR" b="1" dirty="0" err="1">
                <a:latin typeface="Gill Sans MT" pitchFamily="34" charset="0"/>
              </a:rPr>
              <a:t>preventing</a:t>
            </a:r>
            <a:r>
              <a:rPr lang="fr-FR" altLang="fr-FR" b="1" dirty="0">
                <a:latin typeface="Gill Sans MT" pitchFamily="34" charset="0"/>
              </a:rPr>
              <a:t> </a:t>
            </a:r>
            <a:r>
              <a:rPr lang="fr-FR" altLang="fr-FR" b="1" dirty="0" err="1">
                <a:latin typeface="Gill Sans MT" pitchFamily="34" charset="0"/>
              </a:rPr>
              <a:t>mortality</a:t>
            </a:r>
            <a:r>
              <a:rPr lang="fr-FR" altLang="fr-FR" b="1" dirty="0">
                <a:latin typeface="Gill Sans MT" pitchFamily="34" charset="0"/>
              </a:rPr>
              <a:t> and </a:t>
            </a:r>
            <a:r>
              <a:rPr lang="fr-FR" altLang="fr-FR" b="1" dirty="0" err="1">
                <a:latin typeface="Gill Sans MT" pitchFamily="34" charset="0"/>
              </a:rPr>
              <a:t>morbidity</a:t>
            </a:r>
            <a:r>
              <a:rPr lang="fr-FR" altLang="fr-FR" b="1" dirty="0">
                <a:latin typeface="Gill Sans MT" pitchFamily="34" charset="0"/>
              </a:rPr>
              <a:t> in </a:t>
            </a:r>
            <a:r>
              <a:rPr lang="fr-FR" altLang="fr-FR" b="1" dirty="0" err="1">
                <a:latin typeface="Gill Sans MT" pitchFamily="34" charset="0"/>
              </a:rPr>
              <a:t>newborn</a:t>
            </a:r>
            <a:r>
              <a:rPr lang="fr-FR" altLang="fr-FR" b="1" dirty="0">
                <a:latin typeface="Gill Sans MT" pitchFamily="34" charset="0"/>
              </a:rPr>
              <a:t> infants </a:t>
            </a:r>
            <a:r>
              <a:rPr lang="fr-FR" altLang="fr-FR" b="1" dirty="0" err="1">
                <a:latin typeface="Gill Sans MT" pitchFamily="34" charset="0"/>
              </a:rPr>
              <a:t>with</a:t>
            </a:r>
            <a:r>
              <a:rPr lang="fr-FR" altLang="fr-FR" b="1" dirty="0">
                <a:latin typeface="Gill Sans MT" pitchFamily="34" charset="0"/>
              </a:rPr>
              <a:t> </a:t>
            </a:r>
            <a:r>
              <a:rPr lang="fr-FR" altLang="fr-FR" b="1" dirty="0" err="1">
                <a:latin typeface="Gill Sans MT" pitchFamily="34" charset="0"/>
              </a:rPr>
              <a:t>suspected</a:t>
            </a:r>
            <a:r>
              <a:rPr lang="fr-FR" altLang="fr-FR" b="1" dirty="0">
                <a:latin typeface="Gill Sans MT" pitchFamily="34" charset="0"/>
              </a:rPr>
              <a:t> </a:t>
            </a:r>
            <a:r>
              <a:rPr lang="fr-FR" altLang="fr-FR" b="1" dirty="0" err="1">
                <a:latin typeface="Gill Sans MT" pitchFamily="34" charset="0"/>
              </a:rPr>
              <a:t>hypoxic‑ischaemic</a:t>
            </a:r>
            <a:r>
              <a:rPr lang="fr-FR" altLang="fr-FR" b="1" dirty="0">
                <a:latin typeface="Gill Sans MT" pitchFamily="34" charset="0"/>
              </a:rPr>
              <a:t> </a:t>
            </a:r>
            <a:r>
              <a:rPr lang="fr-FR" altLang="fr-FR" b="1" dirty="0" err="1">
                <a:latin typeface="Gill Sans MT" pitchFamily="34" charset="0"/>
              </a:rPr>
              <a:t>encephalopathy</a:t>
            </a:r>
            <a:r>
              <a:rPr lang="fr-FR" altLang="fr-FR" b="1" dirty="0">
                <a:latin typeface="Gill Sans MT" pitchFamily="34" charset="0"/>
              </a:rPr>
              <a:t>  </a:t>
            </a:r>
          </a:p>
          <a:p>
            <a:pPr eaLnBrk="1" hangingPunct="1">
              <a:lnSpc>
                <a:spcPct val="90000"/>
              </a:lnSpc>
            </a:pPr>
            <a:r>
              <a:rPr lang="fr-FR" altLang="fr-FR" b="1" u="sng" dirty="0" err="1">
                <a:latin typeface="Gill Sans MT" pitchFamily="34" charset="0"/>
              </a:rPr>
              <a:t>Fluid</a:t>
            </a:r>
            <a:r>
              <a:rPr lang="fr-FR" altLang="fr-FR" b="1" u="sng" dirty="0">
                <a:latin typeface="Gill Sans MT" pitchFamily="34" charset="0"/>
              </a:rPr>
              <a:t> restriction</a:t>
            </a:r>
            <a:r>
              <a:rPr lang="fr-FR" altLang="fr-FR" b="1" dirty="0">
                <a:latin typeface="Gill Sans MT" pitchFamily="34" charset="0"/>
              </a:rPr>
              <a:t> for </a:t>
            </a:r>
            <a:r>
              <a:rPr lang="fr-FR" altLang="fr-FR" b="1" dirty="0" err="1">
                <a:latin typeface="Gill Sans MT" pitchFamily="34" charset="0"/>
              </a:rPr>
              <a:t>term</a:t>
            </a:r>
            <a:r>
              <a:rPr lang="fr-FR" altLang="fr-FR" b="1" dirty="0">
                <a:latin typeface="Gill Sans MT" pitchFamily="34" charset="0"/>
              </a:rPr>
              <a:t> infants </a:t>
            </a:r>
            <a:r>
              <a:rPr lang="fr-FR" altLang="fr-FR" b="1" dirty="0" err="1">
                <a:latin typeface="Gill Sans MT" pitchFamily="34" charset="0"/>
              </a:rPr>
              <a:t>with</a:t>
            </a:r>
            <a:r>
              <a:rPr lang="fr-FR" altLang="fr-FR" b="1" dirty="0">
                <a:latin typeface="Gill Sans MT" pitchFamily="34" charset="0"/>
              </a:rPr>
              <a:t> </a:t>
            </a:r>
            <a:r>
              <a:rPr lang="fr-FR" altLang="fr-FR" b="1" dirty="0" err="1">
                <a:latin typeface="Gill Sans MT" pitchFamily="34" charset="0"/>
              </a:rPr>
              <a:t>hypoxic‑ischaemic</a:t>
            </a:r>
            <a:r>
              <a:rPr lang="fr-FR" altLang="fr-FR" b="1" dirty="0">
                <a:latin typeface="Gill Sans MT" pitchFamily="34" charset="0"/>
              </a:rPr>
              <a:t> </a:t>
            </a:r>
            <a:r>
              <a:rPr lang="fr-FR" altLang="fr-FR" b="1" dirty="0" err="1">
                <a:latin typeface="Gill Sans MT" pitchFamily="34" charset="0"/>
              </a:rPr>
              <a:t>encephalopathy</a:t>
            </a:r>
            <a:r>
              <a:rPr lang="fr-FR" altLang="fr-FR" b="1" dirty="0">
                <a:latin typeface="Gill Sans MT" pitchFamily="34" charset="0"/>
              </a:rPr>
              <a:t> </a:t>
            </a:r>
            <a:r>
              <a:rPr lang="fr-FR" altLang="fr-FR" b="1" dirty="0" err="1">
                <a:latin typeface="Gill Sans MT" pitchFamily="34" charset="0"/>
              </a:rPr>
              <a:t>following</a:t>
            </a:r>
            <a:r>
              <a:rPr lang="fr-FR" altLang="fr-FR" b="1" dirty="0">
                <a:latin typeface="Gill Sans MT" pitchFamily="34" charset="0"/>
              </a:rPr>
              <a:t> </a:t>
            </a:r>
            <a:r>
              <a:rPr lang="fr-FR" altLang="fr-FR" b="1" dirty="0" err="1">
                <a:latin typeface="Gill Sans MT" pitchFamily="34" charset="0"/>
              </a:rPr>
              <a:t>perinatal</a:t>
            </a:r>
            <a:r>
              <a:rPr lang="fr-FR" altLang="fr-FR" b="1" dirty="0">
                <a:latin typeface="Gill Sans MT" pitchFamily="34" charset="0"/>
              </a:rPr>
              <a:t> asphyxia </a:t>
            </a:r>
          </a:p>
          <a:p>
            <a:pPr eaLnBrk="1" hangingPunct="1">
              <a:lnSpc>
                <a:spcPct val="90000"/>
              </a:lnSpc>
            </a:pPr>
            <a:r>
              <a:rPr lang="fr-FR" altLang="fr-FR" b="1" u="sng" dirty="0" err="1">
                <a:latin typeface="Gill Sans MT" pitchFamily="34" charset="0"/>
              </a:rPr>
              <a:t>Magnesium</a:t>
            </a:r>
            <a:r>
              <a:rPr lang="fr-FR" altLang="fr-FR" b="1" u="sng" dirty="0">
                <a:latin typeface="Gill Sans MT" pitchFamily="34" charset="0"/>
              </a:rPr>
              <a:t> sulfate</a:t>
            </a:r>
            <a:r>
              <a:rPr lang="fr-FR" altLang="fr-FR" b="1" dirty="0">
                <a:latin typeface="Gill Sans MT" pitchFamily="34" charset="0"/>
              </a:rPr>
              <a:t> for </a:t>
            </a:r>
            <a:r>
              <a:rPr lang="fr-FR" altLang="fr-FR" b="1" dirty="0" err="1">
                <a:latin typeface="Gill Sans MT" pitchFamily="34" charset="0"/>
              </a:rPr>
              <a:t>term</a:t>
            </a:r>
            <a:r>
              <a:rPr lang="fr-FR" altLang="fr-FR" b="1" dirty="0">
                <a:latin typeface="Gill Sans MT" pitchFamily="34" charset="0"/>
              </a:rPr>
              <a:t> infants </a:t>
            </a:r>
            <a:r>
              <a:rPr lang="fr-FR" altLang="fr-FR" b="1" dirty="0" err="1">
                <a:latin typeface="Gill Sans MT" pitchFamily="34" charset="0"/>
              </a:rPr>
              <a:t>following</a:t>
            </a:r>
            <a:r>
              <a:rPr lang="fr-FR" altLang="fr-FR" b="1" dirty="0">
                <a:latin typeface="Gill Sans MT" pitchFamily="34" charset="0"/>
              </a:rPr>
              <a:t> </a:t>
            </a:r>
            <a:r>
              <a:rPr lang="fr-FR" altLang="fr-FR" b="1" dirty="0" err="1">
                <a:latin typeface="Gill Sans MT" pitchFamily="34" charset="0"/>
              </a:rPr>
              <a:t>perinatal</a:t>
            </a:r>
            <a:r>
              <a:rPr lang="fr-FR" altLang="fr-FR" b="1" dirty="0">
                <a:latin typeface="Gill Sans MT" pitchFamily="34" charset="0"/>
              </a:rPr>
              <a:t> asphyxia</a:t>
            </a:r>
            <a:r>
              <a:rPr lang="fr-FR" altLang="fr-FR" sz="2400" b="1" dirty="0">
                <a:latin typeface="Gill Sans MT" pitchFamily="34" charset="0"/>
              </a:rPr>
              <a:t> </a:t>
            </a:r>
            <a:endParaRPr lang="fr-FR" altLang="fr-FR" sz="2800" b="1" dirty="0">
              <a:solidFill>
                <a:schemeClr val="tx2"/>
              </a:solidFill>
              <a:latin typeface="Gill Sans MT" pitchFamily="34" charset="0"/>
            </a:endParaRPr>
          </a:p>
          <a:p>
            <a:pPr eaLnBrk="1" hangingPunct="1">
              <a:lnSpc>
                <a:spcPct val="90000"/>
              </a:lnSpc>
            </a:pPr>
            <a:r>
              <a:rPr lang="fr-FR" altLang="fr-FR" b="1" dirty="0" err="1">
                <a:solidFill>
                  <a:schemeClr val="tx2"/>
                </a:solidFill>
                <a:latin typeface="Gill Sans MT" pitchFamily="34" charset="0"/>
              </a:rPr>
              <a:t>Anticonvulsants</a:t>
            </a:r>
            <a:r>
              <a:rPr lang="fr-FR" altLang="fr-FR" b="1" dirty="0">
                <a:solidFill>
                  <a:schemeClr val="tx2"/>
                </a:solidFill>
                <a:latin typeface="Gill Sans MT" pitchFamily="34" charset="0"/>
              </a:rPr>
              <a:t> for </a:t>
            </a:r>
            <a:r>
              <a:rPr lang="fr-FR" altLang="fr-FR" b="1" dirty="0" err="1">
                <a:solidFill>
                  <a:schemeClr val="tx2"/>
                </a:solidFill>
                <a:latin typeface="Gill Sans MT" pitchFamily="34" charset="0"/>
              </a:rPr>
              <a:t>preventing</a:t>
            </a:r>
            <a:r>
              <a:rPr lang="fr-FR" altLang="fr-FR" b="1" dirty="0">
                <a:solidFill>
                  <a:schemeClr val="tx2"/>
                </a:solidFill>
                <a:latin typeface="Gill Sans MT" pitchFamily="34" charset="0"/>
              </a:rPr>
              <a:t> </a:t>
            </a:r>
            <a:r>
              <a:rPr lang="fr-FR" altLang="fr-FR" b="1" dirty="0" err="1">
                <a:solidFill>
                  <a:schemeClr val="tx2"/>
                </a:solidFill>
                <a:latin typeface="Gill Sans MT" pitchFamily="34" charset="0"/>
              </a:rPr>
              <a:t>mortality</a:t>
            </a:r>
            <a:r>
              <a:rPr lang="fr-FR" altLang="fr-FR" b="1" dirty="0">
                <a:solidFill>
                  <a:schemeClr val="tx2"/>
                </a:solidFill>
                <a:latin typeface="Gill Sans MT" pitchFamily="34" charset="0"/>
              </a:rPr>
              <a:t> and </a:t>
            </a:r>
            <a:r>
              <a:rPr lang="fr-FR" altLang="fr-FR" b="1" dirty="0" err="1">
                <a:solidFill>
                  <a:schemeClr val="tx2"/>
                </a:solidFill>
                <a:latin typeface="Gill Sans MT" pitchFamily="34" charset="0"/>
              </a:rPr>
              <a:t>morbidity</a:t>
            </a:r>
            <a:r>
              <a:rPr lang="fr-FR" altLang="fr-FR" b="1" dirty="0">
                <a:solidFill>
                  <a:schemeClr val="tx2"/>
                </a:solidFill>
                <a:latin typeface="Gill Sans MT" pitchFamily="34" charset="0"/>
              </a:rPr>
              <a:t> in full </a:t>
            </a:r>
            <a:r>
              <a:rPr lang="fr-FR" altLang="fr-FR" b="1" dirty="0" err="1">
                <a:solidFill>
                  <a:schemeClr val="tx2"/>
                </a:solidFill>
                <a:latin typeface="Gill Sans MT" pitchFamily="34" charset="0"/>
              </a:rPr>
              <a:t>term</a:t>
            </a:r>
            <a:r>
              <a:rPr lang="fr-FR" altLang="fr-FR" b="1" dirty="0">
                <a:solidFill>
                  <a:schemeClr val="tx2"/>
                </a:solidFill>
                <a:latin typeface="Gill Sans MT" pitchFamily="34" charset="0"/>
              </a:rPr>
              <a:t> </a:t>
            </a:r>
            <a:r>
              <a:rPr lang="fr-FR" altLang="fr-FR" b="1" dirty="0" err="1">
                <a:solidFill>
                  <a:schemeClr val="tx2"/>
                </a:solidFill>
                <a:latin typeface="Gill Sans MT" pitchFamily="34" charset="0"/>
              </a:rPr>
              <a:t>newborns</a:t>
            </a:r>
            <a:r>
              <a:rPr lang="fr-FR" altLang="fr-FR" b="1" dirty="0">
                <a:solidFill>
                  <a:schemeClr val="tx2"/>
                </a:solidFill>
                <a:latin typeface="Gill Sans MT" pitchFamily="34" charset="0"/>
              </a:rPr>
              <a:t> </a:t>
            </a:r>
            <a:r>
              <a:rPr lang="fr-FR" altLang="fr-FR" b="1" dirty="0" err="1">
                <a:solidFill>
                  <a:schemeClr val="tx2"/>
                </a:solidFill>
                <a:latin typeface="Gill Sans MT" pitchFamily="34" charset="0"/>
              </a:rPr>
              <a:t>with</a:t>
            </a:r>
            <a:r>
              <a:rPr lang="fr-FR" altLang="fr-FR" b="1" dirty="0">
                <a:solidFill>
                  <a:schemeClr val="tx2"/>
                </a:solidFill>
                <a:latin typeface="Gill Sans MT" pitchFamily="34" charset="0"/>
              </a:rPr>
              <a:t> </a:t>
            </a:r>
            <a:r>
              <a:rPr lang="fr-FR" altLang="fr-FR" b="1" dirty="0" err="1">
                <a:solidFill>
                  <a:schemeClr val="tx2"/>
                </a:solidFill>
                <a:latin typeface="Gill Sans MT" pitchFamily="34" charset="0"/>
              </a:rPr>
              <a:t>perinatal</a:t>
            </a:r>
            <a:r>
              <a:rPr lang="fr-FR" altLang="fr-FR" b="1" dirty="0">
                <a:solidFill>
                  <a:schemeClr val="tx2"/>
                </a:solidFill>
                <a:latin typeface="Gill Sans MT" pitchFamily="34" charset="0"/>
              </a:rPr>
              <a:t> asphyxia</a:t>
            </a:r>
          </a:p>
          <a:p>
            <a:pPr eaLnBrk="1" hangingPunct="1">
              <a:lnSpc>
                <a:spcPct val="90000"/>
              </a:lnSpc>
            </a:pPr>
            <a:r>
              <a:rPr lang="fr-FR" altLang="fr-FR" sz="3200" b="1" dirty="0" err="1">
                <a:solidFill>
                  <a:schemeClr val="tx2"/>
                </a:solidFill>
                <a:latin typeface="Gill Sans MT" pitchFamily="34" charset="0"/>
              </a:rPr>
              <a:t>Cooling</a:t>
            </a:r>
            <a:r>
              <a:rPr lang="fr-FR" altLang="fr-FR" sz="3200" b="1" dirty="0">
                <a:solidFill>
                  <a:schemeClr val="tx2"/>
                </a:solidFill>
                <a:latin typeface="Gill Sans MT" pitchFamily="34" charset="0"/>
              </a:rPr>
              <a:t> for </a:t>
            </a:r>
            <a:r>
              <a:rPr lang="fr-FR" altLang="fr-FR" sz="3200" b="1" dirty="0" err="1">
                <a:solidFill>
                  <a:schemeClr val="tx2"/>
                </a:solidFill>
                <a:latin typeface="Gill Sans MT" pitchFamily="34" charset="0"/>
              </a:rPr>
              <a:t>newborns</a:t>
            </a:r>
            <a:r>
              <a:rPr lang="fr-FR" altLang="fr-FR" sz="3200" b="1" dirty="0">
                <a:solidFill>
                  <a:schemeClr val="tx2"/>
                </a:solidFill>
                <a:latin typeface="Gill Sans MT" pitchFamily="34" charset="0"/>
              </a:rPr>
              <a:t> </a:t>
            </a:r>
            <a:r>
              <a:rPr lang="fr-FR" altLang="fr-FR" sz="3200" b="1" dirty="0" err="1">
                <a:solidFill>
                  <a:schemeClr val="tx2"/>
                </a:solidFill>
                <a:latin typeface="Gill Sans MT" pitchFamily="34" charset="0"/>
              </a:rPr>
              <a:t>with</a:t>
            </a:r>
            <a:r>
              <a:rPr lang="fr-FR" altLang="fr-FR" sz="3200" b="1" dirty="0">
                <a:solidFill>
                  <a:schemeClr val="tx2"/>
                </a:solidFill>
                <a:latin typeface="Gill Sans MT" pitchFamily="34" charset="0"/>
              </a:rPr>
              <a:t> </a:t>
            </a:r>
            <a:r>
              <a:rPr lang="fr-FR" altLang="fr-FR" sz="3200" b="1" dirty="0" err="1">
                <a:solidFill>
                  <a:schemeClr val="tx2"/>
                </a:solidFill>
                <a:latin typeface="Gill Sans MT" pitchFamily="34" charset="0"/>
              </a:rPr>
              <a:t>hypoxic</a:t>
            </a:r>
            <a:r>
              <a:rPr lang="fr-FR" altLang="fr-FR" sz="3200" b="1" dirty="0">
                <a:solidFill>
                  <a:schemeClr val="tx2"/>
                </a:solidFill>
                <a:latin typeface="Gill Sans MT" pitchFamily="34" charset="0"/>
              </a:rPr>
              <a:t> </a:t>
            </a:r>
            <a:r>
              <a:rPr lang="fr-FR" altLang="fr-FR" sz="3200" b="1" dirty="0" err="1">
                <a:solidFill>
                  <a:schemeClr val="tx2"/>
                </a:solidFill>
                <a:latin typeface="Gill Sans MT" pitchFamily="34" charset="0"/>
              </a:rPr>
              <a:t>ischaemic</a:t>
            </a:r>
            <a:r>
              <a:rPr lang="fr-FR" altLang="fr-FR" sz="3200" b="1" dirty="0">
                <a:solidFill>
                  <a:schemeClr val="tx2"/>
                </a:solidFill>
                <a:latin typeface="Gill Sans MT" pitchFamily="34" charset="0"/>
              </a:rPr>
              <a:t> </a:t>
            </a:r>
            <a:r>
              <a:rPr lang="fr-FR" altLang="fr-FR" sz="3200" b="1" dirty="0" err="1">
                <a:solidFill>
                  <a:schemeClr val="tx2"/>
                </a:solidFill>
                <a:latin typeface="Gill Sans MT" pitchFamily="34" charset="0"/>
              </a:rPr>
              <a:t>encephalopathy</a:t>
            </a:r>
            <a:endParaRPr lang="fr-FR" altLang="fr-FR" sz="3200" b="1" dirty="0">
              <a:solidFill>
                <a:schemeClr val="tx2"/>
              </a:solidFill>
              <a:latin typeface="Gill Sans MT" pitchFamily="34" charset="0"/>
            </a:endParaRPr>
          </a:p>
          <a:p>
            <a:pPr eaLnBrk="1" hangingPunct="1">
              <a:lnSpc>
                <a:spcPct val="90000"/>
              </a:lnSpc>
            </a:pPr>
            <a:endParaRPr lang="fr-FR" altLang="fr-FR" sz="2800" b="1" dirty="0">
              <a:solidFill>
                <a:schemeClr val="tx2"/>
              </a:solidFill>
              <a:latin typeface="Gill Sans MT" pitchFamily="34" charset="0"/>
            </a:endParaRPr>
          </a:p>
        </p:txBody>
      </p:sp>
      <p:pic>
        <p:nvPicPr>
          <p:cNvPr id="53252" name="Picture 4" descr="cochrane_lef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43251" y="1773238"/>
            <a:ext cx="6048375" cy="431800"/>
          </a:xfrm>
          <a:noFill/>
        </p:spPr>
      </p:pic>
      <p:cxnSp>
        <p:nvCxnSpPr>
          <p:cNvPr id="3" name="Connecteur droit 2"/>
          <p:cNvCxnSpPr/>
          <p:nvPr/>
        </p:nvCxnSpPr>
        <p:spPr>
          <a:xfrm>
            <a:off x="1737360" y="2205038"/>
            <a:ext cx="8001000" cy="245840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flipV="1">
            <a:off x="1709928" y="2205038"/>
            <a:ext cx="7946136" cy="254984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3"/>
          <a:stretch>
            <a:fillRect/>
          </a:stretch>
        </p:blipFill>
        <p:spPr>
          <a:xfrm>
            <a:off x="10201275" y="4192588"/>
            <a:ext cx="1847850" cy="2476500"/>
          </a:xfrm>
          <a:prstGeom prst="rect">
            <a:avLst/>
          </a:prstGeom>
        </p:spPr>
      </p:pic>
    </p:spTree>
    <p:extLst>
      <p:ext uri="{BB962C8B-B14F-4D97-AF65-F5344CB8AC3E}">
        <p14:creationId xmlns:p14="http://schemas.microsoft.com/office/powerpoint/2010/main" val="28462268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Type de bois</Template>
  <TotalTime>708</TotalTime>
  <Words>1727</Words>
  <Application>Microsoft Office PowerPoint</Application>
  <PresentationFormat>Grand écran</PresentationFormat>
  <Paragraphs>259</Paragraphs>
  <Slides>35</Slides>
  <Notes>0</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2</vt:i4>
      </vt:variant>
      <vt:variant>
        <vt:lpstr>Titres des diapositives</vt:lpstr>
      </vt:variant>
      <vt:variant>
        <vt:i4>35</vt:i4>
      </vt:variant>
    </vt:vector>
  </HeadingPairs>
  <TitlesOfParts>
    <vt:vector size="49" baseType="lpstr">
      <vt:lpstr>Arial</vt:lpstr>
      <vt:lpstr>BodoniStd-Book</vt:lpstr>
      <vt:lpstr>EFEFD F+ Adv T Tc 9c 3bd 71</vt:lpstr>
      <vt:lpstr>EFELO K+ Adv T Tda 6f 6cb 8. B</vt:lpstr>
      <vt:lpstr>Gill Sans MT</vt:lpstr>
      <vt:lpstr>Rockwell</vt:lpstr>
      <vt:lpstr>Rockwell Condensed</vt:lpstr>
      <vt:lpstr>Tahoma</vt:lpstr>
      <vt:lpstr>TheSansLight-Plain</vt:lpstr>
      <vt:lpstr>Times New Roman</vt:lpstr>
      <vt:lpstr>Wingdings</vt:lpstr>
      <vt:lpstr>Type de bois</vt:lpstr>
      <vt:lpstr>Graphique Microsoft Excel</vt:lpstr>
      <vt:lpstr>Document</vt:lpstr>
      <vt:lpstr>  Hypothermie contrôlée dans l’encéphalopathie anoxo-ischémique :  10 ans après l’implantation au CHU de CAEN   </vt:lpstr>
      <vt:lpstr>Présentation PowerPoint</vt:lpstr>
      <vt:lpstr>Parcours CHRONOLOGIQUE</vt:lpstr>
      <vt:lpstr>Parcours CHRONOLOGIQUE</vt:lpstr>
      <vt:lpstr>(PRE)HISTOIRE de la prise en charge de l’anoxie perinatale</vt:lpstr>
      <vt:lpstr>Présentation PowerPoint</vt:lpstr>
      <vt:lpstr>Présentation PowerPoint</vt:lpstr>
      <vt:lpstr>Présentation PowerPoint</vt:lpstr>
      <vt:lpstr>Neuroprotection et amélioration du pronostic neurologique</vt:lpstr>
      <vt:lpstr>Physiopathologie de l’anoxie périnatale et rôle de l’hypothermie</vt:lpstr>
      <vt:lpstr>Présentation PowerPoint</vt:lpstr>
      <vt:lpstr>Présentation PowerPoint</vt:lpstr>
      <vt:lpstr>Parcours CHRONOLOGIQUE</vt:lpstr>
      <vt:lpstr>Challenges à relever en 2010-2011</vt:lpstr>
      <vt:lpstr>Critères de la SFN 2010 </vt:lpstr>
      <vt:lpstr>CRITICOOL° (SEBAC) acquisition CHU de CAEN décembre 2009</vt:lpstr>
      <vt:lpstr>Données caennaises : courbe d’apprentissage</vt:lpstr>
      <vt:lpstr>Incidence théorique et incidence observée…</vt:lpstr>
      <vt:lpstr>En pratique : quand  transférer ?</vt:lpstr>
      <vt:lpstr>GRILLE DE LECTURE de L’IRM dans l’EAI : Validation de la grille chez 23 nouveau-nés</vt:lpstr>
      <vt:lpstr>Parcours CHRONOLOGIQUE</vt:lpstr>
      <vt:lpstr>Quantification de l’ACTivité d’hypothermie apres phase d’implantation moyenne 12,0+/-3,4 par an</vt:lpstr>
      <vt:lpstr>Données épidémiologiques locales 2011-2020 : requête DIM</vt:lpstr>
      <vt:lpstr>Donnees perinatales</vt:lpstr>
      <vt:lpstr>Donnees sur asphyxie per partum</vt:lpstr>
      <vt:lpstr>Mortalite perinatale</vt:lpstr>
      <vt:lpstr>Suivi post-neonatal</vt:lpstr>
      <vt:lpstr>Parcours CHRONOLOGIQUE</vt:lpstr>
      <vt:lpstr>Population cible modifiée?</vt:lpstr>
      <vt:lpstr>Hypothermie et ventilation mecanique</vt:lpstr>
      <vt:lpstr>Futur GOLD standard? Nouveau-né non intube et parent rassuré </vt:lpstr>
      <vt:lpstr>Monitoring EEG</vt:lpstr>
      <vt:lpstr>Biomarqueurs : ciblage de la population et pronostic neurologique</vt:lpstr>
      <vt:lpstr>Conclusion et perpectives</vt:lpstr>
      <vt:lpstr>  Hypothermie contrôlée dans l’encéphalopathie anoxo-ischémique :  10 ans après l’implantation au CHU de CAEN   </vt:lpstr>
    </vt:vector>
  </TitlesOfParts>
  <Company>CHU Caen Normandie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Hypothermie contrôlée dans l’encéphalopathie anoxo-ischémique : 10 ans après l’implantation au CHU de CAEN</dc:title>
  <dc:creator>ALEXANDRE CENERIC</dc:creator>
  <cp:lastModifiedBy>ALEXANDRE CENERIC</cp:lastModifiedBy>
  <cp:revision>75</cp:revision>
  <dcterms:created xsi:type="dcterms:W3CDTF">2023-05-25T18:00:31Z</dcterms:created>
  <dcterms:modified xsi:type="dcterms:W3CDTF">2023-06-30T06:30:47Z</dcterms:modified>
</cp:coreProperties>
</file>